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charts/chart3.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olors1.xml" ContentType="application/vnd.ms-office.chartcolorstyle+xml"/>
  <Override PartName="/ppt/slideLayouts/slideLayout10.xml" ContentType="application/vnd.openxmlformats-officedocument.presentationml.slideLayout+xml"/>
  <Default Extension="tiff" ContentType="image/tiff"/>
  <Override PartName="/ppt/charts/chart6.xml" ContentType="application/vnd.openxmlformats-officedocument.drawingml.chart+xml"/>
  <Override PartName="/ppt/charts/chart4.xml" ContentType="application/vnd.openxmlformats-officedocument.drawingml.chart+xml"/>
  <Override PartName="/ppt/charts/style6.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91" r:id="rId2"/>
    <p:sldId id="435" r:id="rId3"/>
    <p:sldId id="436" r:id="rId4"/>
    <p:sldId id="467" r:id="rId5"/>
    <p:sldId id="434" r:id="rId6"/>
    <p:sldId id="466" r:id="rId7"/>
    <p:sldId id="471" r:id="rId8"/>
    <p:sldId id="443" r:id="rId9"/>
    <p:sldId id="468" r:id="rId10"/>
    <p:sldId id="469" r:id="rId11"/>
    <p:sldId id="470" r:id="rId12"/>
    <p:sldId id="440" r:id="rId13"/>
    <p:sldId id="438" r:id="rId14"/>
    <p:sldId id="446" r:id="rId15"/>
    <p:sldId id="444" r:id="rId16"/>
    <p:sldId id="439" r:id="rId17"/>
    <p:sldId id="448" r:id="rId18"/>
    <p:sldId id="449" r:id="rId19"/>
    <p:sldId id="451" r:id="rId20"/>
    <p:sldId id="465" r:id="rId21"/>
    <p:sldId id="454" r:id="rId22"/>
    <p:sldId id="455" r:id="rId23"/>
    <p:sldId id="457" r:id="rId24"/>
    <p:sldId id="458" r:id="rId25"/>
    <p:sldId id="432" r:id="rId26"/>
    <p:sldId id="433" r:id="rId27"/>
    <p:sldId id="431" r:id="rId28"/>
    <p:sldId id="472" r:id="rId29"/>
    <p:sldId id="473" r:id="rId30"/>
    <p:sldId id="474" r:id="rId31"/>
    <p:sldId id="437" r:id="rId32"/>
    <p:sldId id="459" r:id="rId33"/>
    <p:sldId id="460" r:id="rId34"/>
    <p:sldId id="461" r:id="rId35"/>
    <p:sldId id="462" r:id="rId36"/>
    <p:sldId id="463" r:id="rId37"/>
    <p:sldId id="464" r:id="rId38"/>
    <p:sldId id="441" r:id="rId39"/>
    <p:sldId id="475" r:id="rId40"/>
    <p:sldId id="427" r:id="rId4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rvis Vardar" initials="D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C4D4F"/>
    <a:srgbClr val="DC0D15"/>
    <a:srgbClr val="E40E16"/>
    <a:srgbClr val="DD0D1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p:scale>
          <a:sx n="81" d="100"/>
          <a:sy n="81" d="100"/>
        </p:scale>
        <p:origin x="-180" y="24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Kitap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Kitap1"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Kitap1"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Kitap1"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Kitap1"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Kitap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tr-TR"/>
  <c:pivotSource>
    <c:name>[Kitap1]Sayfa5!PivotTable5</c:name>
    <c:fmtId val="5"/>
  </c:pivotSource>
  <c:chart>
    <c:autoTitleDeleted val="1"/>
    <c:pivotFmts>
      <c:pivotFmt>
        <c:idx val="0"/>
        <c:dLbl>
          <c:idx val="0"/>
          <c:dLblPos val="outEnd"/>
          <c:showVal val="1"/>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marker>
          <c:symbol val="square"/>
          <c:size val="6"/>
          <c:spPr>
            <a:solidFill>
              <a:schemeClr val="accent2"/>
            </a:solidFill>
            <a:ln w="9525">
              <a:solidFill>
                <a:schemeClr val="accent2"/>
              </a:solidFill>
              <a:round/>
            </a:ln>
            <a:effectLst/>
          </c:spPr>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
        <c:spPr>
          <a:solidFill>
            <a:schemeClr val="accent1"/>
          </a:solidFill>
          <a:ln>
            <a:noFill/>
          </a:ln>
          <a:effectLst/>
        </c:spPr>
        <c:marker>
          <c:symbol val="triangle"/>
          <c:size val="6"/>
          <c:spPr>
            <a:solidFill>
              <a:schemeClr val="accent3"/>
            </a:solidFill>
            <a:ln w="9525">
              <a:solidFill>
                <a:schemeClr val="accent3"/>
              </a:solidFill>
              <a:round/>
            </a:ln>
            <a:effectLst/>
          </c:spPr>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3"/>
        <c:spPr>
          <a:solidFill>
            <a:schemeClr val="accent1"/>
          </a:solidFill>
          <a:ln>
            <a:noFill/>
          </a:ln>
          <a:effectLst/>
        </c:spPr>
        <c:marker>
          <c:symbol val="x"/>
          <c:size val="6"/>
          <c:spPr>
            <a:noFill/>
            <a:ln w="9525">
              <a:solidFill>
                <a:schemeClr val="accent4"/>
              </a:solidFill>
              <a:round/>
            </a:ln>
            <a:effectLst/>
          </c:spPr>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4"/>
        <c:spPr>
          <a:solidFill>
            <a:schemeClr val="accent1"/>
          </a:solidFill>
          <a:ln>
            <a:noFill/>
          </a:ln>
          <a:effectLst/>
        </c:spPr>
        <c:marker>
          <c:symbol val="diamond"/>
          <c:size val="6"/>
          <c:spPr>
            <a:solidFill>
              <a:schemeClr val="accent1"/>
            </a:solidFill>
            <a:ln w="9525">
              <a:solidFill>
                <a:schemeClr val="accent1"/>
              </a:solidFill>
              <a:round/>
            </a:ln>
            <a:effectLst/>
          </c:spPr>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outEnd"/>
          <c:showVal val="1"/>
          <c:extLst xmlns:c16r2="http://schemas.microsoft.com/office/drawing/2015/06/chart">
            <c:ext xmlns:c15="http://schemas.microsoft.com/office/drawing/2012/chart" uri="{CE6537A1-D6FC-4f65-9D91-7224C49458BB}"/>
          </c:extLst>
        </c:dLbl>
      </c:pivotFmt>
      <c:pivotFmt>
        <c:idx val="6"/>
        <c:spPr>
          <a:solidFill>
            <a:schemeClr val="accent1"/>
          </a:solidFill>
          <a:ln>
            <a:noFill/>
          </a:ln>
          <a:effectLst/>
        </c:spPr>
        <c:marker>
          <c:symbol val="none"/>
        </c:marker>
        <c:dLbl>
          <c:idx val="0"/>
          <c:dLblPos val="outEnd"/>
          <c:showVal val="1"/>
          <c:extLst xmlns:c16r2="http://schemas.microsoft.com/office/drawing/2015/06/char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outEnd"/>
          <c:showVal val="1"/>
          <c:extLst xmlns:c16r2="http://schemas.microsoft.com/office/drawing/2015/06/char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outEnd"/>
          <c:showVal val="1"/>
          <c:extLst xmlns:c16r2="http://schemas.microsoft.com/office/drawing/2015/06/chart">
            <c:ext xmlns:c15="http://schemas.microsoft.com/office/drawing/2012/chart" uri="{CE6537A1-D6FC-4f65-9D91-7224C49458BB}"/>
          </c:extLst>
        </c:dLbl>
      </c:pivotFmt>
      <c:pivotFmt>
        <c:idx val="9"/>
        <c:spPr>
          <a:solidFill>
            <a:schemeClr val="accent1"/>
          </a:solidFill>
          <a:ln>
            <a:noFill/>
          </a:ln>
          <a:effectLst/>
        </c:spPr>
        <c:marker>
          <c:symbol val="none"/>
        </c:marker>
        <c:dLbl>
          <c:idx val="0"/>
          <c:dLblPos val="outEnd"/>
          <c:showVal val="1"/>
          <c:extLst xmlns:c16r2="http://schemas.microsoft.com/office/drawing/2015/06/chart">
            <c:ext xmlns:c15="http://schemas.microsoft.com/office/drawing/2012/chart" uri="{CE6537A1-D6FC-4f65-9D91-7224C49458BB}"/>
          </c:extLst>
        </c:dLbl>
      </c:pivotFmt>
      <c:pivotFmt>
        <c:idx val="10"/>
        <c:spPr>
          <a:solidFill>
            <a:schemeClr val="accent1"/>
          </a:solidFill>
          <a:ln>
            <a:noFill/>
          </a:ln>
          <a:effectLst/>
        </c:spPr>
        <c:marker>
          <c:symbol val="none"/>
        </c:marker>
        <c:dLbl>
          <c:idx val="0"/>
          <c:dLblPos val="outEnd"/>
          <c:showVal val="1"/>
          <c:extLst xmlns:c16r2="http://schemas.microsoft.com/office/drawing/2015/06/char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outEnd"/>
          <c:showVal val="1"/>
          <c:extLst xmlns:c16r2="http://schemas.microsoft.com/office/drawing/2015/06/char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outEnd"/>
          <c:showVal val="1"/>
          <c:extLst xmlns:c16r2="http://schemas.microsoft.com/office/drawing/2015/06/char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outEnd"/>
          <c:showVal val="1"/>
          <c:extLst xmlns:c16r2="http://schemas.microsoft.com/office/drawing/2015/06/chart">
            <c:ext xmlns:c15="http://schemas.microsoft.com/office/drawing/2012/chart" uri="{CE6537A1-D6FC-4f65-9D91-7224C49458BB}"/>
          </c:extLst>
        </c:dLbl>
      </c:pivotFmt>
      <c:pivotFmt>
        <c:idx val="14"/>
        <c:spPr>
          <a:solidFill>
            <a:schemeClr val="accent1"/>
          </a:solidFill>
          <a:ln>
            <a:noFill/>
          </a:ln>
          <a:effectLst/>
        </c:spPr>
        <c:marker>
          <c:symbol val="none"/>
        </c:marker>
        <c:dLbl>
          <c:idx val="0"/>
          <c:dLblPos val="outEnd"/>
          <c:showVal val="1"/>
          <c:extLst xmlns:c16r2="http://schemas.microsoft.com/office/drawing/2015/06/chart">
            <c:ext xmlns:c15="http://schemas.microsoft.com/office/drawing/2012/chart" uri="{CE6537A1-D6FC-4f65-9D91-7224C49458BB}"/>
          </c:extLst>
        </c:dLbl>
      </c:pivotFmt>
      <c:pivotFmt>
        <c:idx val="15"/>
        <c:spPr>
          <a:solidFill>
            <a:schemeClr val="accent1"/>
          </a:solidFill>
          <a:ln>
            <a:noFill/>
          </a:ln>
          <a:effectLst/>
        </c:spPr>
        <c:marker>
          <c:symbol val="none"/>
        </c:marker>
        <c:dLbl>
          <c:idx val="0"/>
          <c:dLblPos val="outEnd"/>
          <c:showVal val="1"/>
          <c:extLst xmlns:c16r2="http://schemas.microsoft.com/office/drawing/2015/06/char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outEnd"/>
          <c:showVal val="1"/>
          <c:extLst xmlns:c16r2="http://schemas.microsoft.com/office/drawing/2015/06/char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outEnd"/>
          <c:showVal val="1"/>
          <c:extLst xmlns:c16r2="http://schemas.microsoft.com/office/drawing/2015/06/char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outEnd"/>
          <c:showVal val="1"/>
          <c:extLst xmlns:c16r2="http://schemas.microsoft.com/office/drawing/2015/06/char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s>
    <c:plotArea>
      <c:layout/>
      <c:barChart>
        <c:barDir val="col"/>
        <c:grouping val="clustered"/>
        <c:ser>
          <c:idx val="0"/>
          <c:order val="0"/>
          <c:tx>
            <c:strRef>
              <c:f>Sayfa5!$B$1:$B$2</c:f>
              <c:strCache>
                <c:ptCount val="1"/>
                <c:pt idx="0">
                  <c:v>AMPISILIN + SULBAKTAM</c:v>
                </c:pt>
              </c:strCache>
            </c:strRef>
          </c:tx>
          <c:spPr>
            <a:solidFill>
              <a:schemeClr val="accent1"/>
            </a:solidFill>
            <a:ln>
              <a:noFill/>
            </a:ln>
            <a:effectLst/>
          </c:spPr>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Sayfa5!$A$3:$A$9</c:f>
              <c:strCache>
                <c:ptCount val="6"/>
                <c:pt idx="0">
                  <c:v>OCAK</c:v>
                </c:pt>
                <c:pt idx="1">
                  <c:v>ŞUBAT</c:v>
                </c:pt>
                <c:pt idx="2">
                  <c:v>MART</c:v>
                </c:pt>
                <c:pt idx="3">
                  <c:v>NİSAN</c:v>
                </c:pt>
                <c:pt idx="4">
                  <c:v>MAYIS</c:v>
                </c:pt>
                <c:pt idx="5">
                  <c:v>HAZİRAN</c:v>
                </c:pt>
              </c:strCache>
            </c:strRef>
          </c:cat>
          <c:val>
            <c:numRef>
              <c:f>Sayfa5!$B$3:$B$9</c:f>
              <c:numCache>
                <c:formatCode>General</c:formatCode>
                <c:ptCount val="6"/>
                <c:pt idx="1">
                  <c:v>79</c:v>
                </c:pt>
                <c:pt idx="2">
                  <c:v>204</c:v>
                </c:pt>
                <c:pt idx="4">
                  <c:v>11</c:v>
                </c:pt>
                <c:pt idx="5">
                  <c:v>8</c:v>
                </c:pt>
              </c:numCache>
            </c:numRef>
          </c:val>
          <c:extLst xmlns:c16r2="http://schemas.microsoft.com/office/drawing/2015/06/chart">
            <c:ext xmlns:c16="http://schemas.microsoft.com/office/drawing/2014/chart" uri="{C3380CC4-5D6E-409C-BE32-E72D297353CC}">
              <c16:uniqueId val="{00000000-4A4C-4BF4-883F-EFCEA2C318B0}"/>
            </c:ext>
          </c:extLst>
        </c:ser>
        <c:ser>
          <c:idx val="1"/>
          <c:order val="1"/>
          <c:tx>
            <c:strRef>
              <c:f>Sayfa5!$C$1:$C$2</c:f>
              <c:strCache>
                <c:ptCount val="1"/>
                <c:pt idx="0">
                  <c:v>AMPISILIN-SULBAKTAM</c:v>
                </c:pt>
              </c:strCache>
            </c:strRef>
          </c:tx>
          <c:spPr>
            <a:solidFill>
              <a:schemeClr val="accent2"/>
            </a:solidFill>
            <a:ln>
              <a:noFill/>
            </a:ln>
            <a:effectLst/>
          </c:spPr>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Sayfa5!$A$3:$A$9</c:f>
              <c:strCache>
                <c:ptCount val="6"/>
                <c:pt idx="0">
                  <c:v>OCAK</c:v>
                </c:pt>
                <c:pt idx="1">
                  <c:v>ŞUBAT</c:v>
                </c:pt>
                <c:pt idx="2">
                  <c:v>MART</c:v>
                </c:pt>
                <c:pt idx="3">
                  <c:v>NİSAN</c:v>
                </c:pt>
                <c:pt idx="4">
                  <c:v>MAYIS</c:v>
                </c:pt>
                <c:pt idx="5">
                  <c:v>HAZİRAN</c:v>
                </c:pt>
              </c:strCache>
            </c:strRef>
          </c:cat>
          <c:val>
            <c:numRef>
              <c:f>Sayfa5!$C$3:$C$9</c:f>
              <c:numCache>
                <c:formatCode>General</c:formatCode>
                <c:ptCount val="6"/>
                <c:pt idx="0">
                  <c:v>254</c:v>
                </c:pt>
                <c:pt idx="1">
                  <c:v>159</c:v>
                </c:pt>
              </c:numCache>
            </c:numRef>
          </c:val>
          <c:extLst xmlns:c16r2="http://schemas.microsoft.com/office/drawing/2015/06/chart">
            <c:ext xmlns:c16="http://schemas.microsoft.com/office/drawing/2014/chart" uri="{C3380CC4-5D6E-409C-BE32-E72D297353CC}">
              <c16:uniqueId val="{00000001-4A4C-4BF4-883F-EFCEA2C318B0}"/>
            </c:ext>
          </c:extLst>
        </c:ser>
        <c:ser>
          <c:idx val="2"/>
          <c:order val="2"/>
          <c:tx>
            <c:strRef>
              <c:f>Sayfa5!$D$1:$D$2</c:f>
              <c:strCache>
                <c:ptCount val="1"/>
                <c:pt idx="0">
                  <c:v>RIFAMISIN SODYUM</c:v>
                </c:pt>
              </c:strCache>
            </c:strRef>
          </c:tx>
          <c:spPr>
            <a:solidFill>
              <a:schemeClr val="accent3"/>
            </a:solidFill>
            <a:ln>
              <a:noFill/>
            </a:ln>
            <a:effectLst/>
          </c:spPr>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Sayfa5!$A$3:$A$9</c:f>
              <c:strCache>
                <c:ptCount val="6"/>
                <c:pt idx="0">
                  <c:v>OCAK</c:v>
                </c:pt>
                <c:pt idx="1">
                  <c:v>ŞUBAT</c:v>
                </c:pt>
                <c:pt idx="2">
                  <c:v>MART</c:v>
                </c:pt>
                <c:pt idx="3">
                  <c:v>NİSAN</c:v>
                </c:pt>
                <c:pt idx="4">
                  <c:v>MAYIS</c:v>
                </c:pt>
                <c:pt idx="5">
                  <c:v>HAZİRAN</c:v>
                </c:pt>
              </c:strCache>
            </c:strRef>
          </c:cat>
          <c:val>
            <c:numRef>
              <c:f>Sayfa5!$D$3:$D$9</c:f>
              <c:numCache>
                <c:formatCode>General</c:formatCode>
                <c:ptCount val="6"/>
                <c:pt idx="0">
                  <c:v>35</c:v>
                </c:pt>
                <c:pt idx="1">
                  <c:v>155</c:v>
                </c:pt>
                <c:pt idx="2">
                  <c:v>59</c:v>
                </c:pt>
                <c:pt idx="3">
                  <c:v>58</c:v>
                </c:pt>
                <c:pt idx="4">
                  <c:v>172</c:v>
                </c:pt>
                <c:pt idx="5">
                  <c:v>162</c:v>
                </c:pt>
              </c:numCache>
            </c:numRef>
          </c:val>
          <c:extLst xmlns:c16r2="http://schemas.microsoft.com/office/drawing/2015/06/chart">
            <c:ext xmlns:c16="http://schemas.microsoft.com/office/drawing/2014/chart" uri="{C3380CC4-5D6E-409C-BE32-E72D297353CC}">
              <c16:uniqueId val="{00000002-4A4C-4BF4-883F-EFCEA2C318B0}"/>
            </c:ext>
          </c:extLst>
        </c:ser>
        <c:ser>
          <c:idx val="3"/>
          <c:order val="3"/>
          <c:tx>
            <c:strRef>
              <c:f>Sayfa5!$E$1:$E$2</c:f>
              <c:strCache>
                <c:ptCount val="1"/>
                <c:pt idx="0">
                  <c:v>SEFTRIAKSON</c:v>
                </c:pt>
              </c:strCache>
            </c:strRef>
          </c:tx>
          <c:spPr>
            <a:solidFill>
              <a:schemeClr val="accent4"/>
            </a:solidFill>
            <a:ln>
              <a:noFill/>
            </a:ln>
            <a:effectLst/>
          </c:spPr>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Sayfa5!$A$3:$A$9</c:f>
              <c:strCache>
                <c:ptCount val="6"/>
                <c:pt idx="0">
                  <c:v>OCAK</c:v>
                </c:pt>
                <c:pt idx="1">
                  <c:v>ŞUBAT</c:v>
                </c:pt>
                <c:pt idx="2">
                  <c:v>MART</c:v>
                </c:pt>
                <c:pt idx="3">
                  <c:v>NİSAN</c:v>
                </c:pt>
                <c:pt idx="4">
                  <c:v>MAYIS</c:v>
                </c:pt>
                <c:pt idx="5">
                  <c:v>HAZİRAN</c:v>
                </c:pt>
              </c:strCache>
            </c:strRef>
          </c:cat>
          <c:val>
            <c:numRef>
              <c:f>Sayfa5!$E$3:$E$9</c:f>
              <c:numCache>
                <c:formatCode>General</c:formatCode>
                <c:ptCount val="6"/>
                <c:pt idx="0">
                  <c:v>459</c:v>
                </c:pt>
                <c:pt idx="1">
                  <c:v>183</c:v>
                </c:pt>
                <c:pt idx="2">
                  <c:v>124</c:v>
                </c:pt>
                <c:pt idx="3">
                  <c:v>25</c:v>
                </c:pt>
                <c:pt idx="4">
                  <c:v>41</c:v>
                </c:pt>
                <c:pt idx="5">
                  <c:v>74</c:v>
                </c:pt>
              </c:numCache>
            </c:numRef>
          </c:val>
          <c:extLst xmlns:c16r2="http://schemas.microsoft.com/office/drawing/2015/06/chart">
            <c:ext xmlns:c16="http://schemas.microsoft.com/office/drawing/2014/chart" uri="{C3380CC4-5D6E-409C-BE32-E72D297353CC}">
              <c16:uniqueId val="{00000003-4A4C-4BF4-883F-EFCEA2C318B0}"/>
            </c:ext>
          </c:extLst>
        </c:ser>
        <c:dLbls>
          <c:showVal val="1"/>
        </c:dLbls>
        <c:gapWidth val="444"/>
        <c:overlap val="-90"/>
        <c:axId val="106730240"/>
        <c:axId val="106731776"/>
      </c:barChart>
      <c:catAx>
        <c:axId val="106730240"/>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tr-TR"/>
          </a:p>
        </c:txPr>
        <c:crossAx val="106731776"/>
        <c:crosses val="autoZero"/>
        <c:auto val="1"/>
        <c:lblAlgn val="ctr"/>
        <c:lblOffset val="100"/>
      </c:catAx>
      <c:valAx>
        <c:axId val="106731776"/>
        <c:scaling>
          <c:orientation val="minMax"/>
        </c:scaling>
        <c:delete val="1"/>
        <c:axPos val="l"/>
        <c:numFmt formatCode="General" sourceLinked="1"/>
        <c:majorTickMark val="none"/>
        <c:tickLblPos val="none"/>
        <c:crossAx val="106730240"/>
        <c:crosses val="autoZero"/>
        <c:crossBetween val="between"/>
      </c:valAx>
      <c:spPr>
        <a:noFill/>
        <a:ln>
          <a:noFill/>
        </a:ln>
        <a:effectLst/>
      </c:spPr>
    </c:plotArea>
    <c:legend>
      <c:legendPos val="r"/>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1"/>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lang val="tr-TR"/>
  <c:chart>
    <c:title>
      <c:layout/>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pivotFmts>
      <c:pivotFmt>
        <c:idx val="0"/>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3"/>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4"/>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s>
    <c:plotArea>
      <c:layout/>
      <c:barChart>
        <c:barDir val="bar"/>
        <c:grouping val="stacked"/>
        <c:ser>
          <c:idx val="0"/>
          <c:order val="0"/>
          <c:tx>
            <c:v>Toplam</c:v>
          </c:tx>
          <c:spPr>
            <a:solidFill>
              <a:schemeClr val="accent1"/>
            </a:solidFill>
            <a:ln>
              <a:noFill/>
            </a:ln>
            <a:effectLst/>
          </c:spPr>
          <c:cat>
            <c:strLit>
              <c:ptCount val="4"/>
              <c:pt idx="0">
                <c:v>AMPISILIN + SULBAKTAM</c:v>
              </c:pt>
              <c:pt idx="1">
                <c:v>AMPISILIN-SULBAKTAM</c:v>
              </c:pt>
              <c:pt idx="2">
                <c:v>RIFAMISIN SODYUM</c:v>
              </c:pt>
              <c:pt idx="3">
                <c:v>SEFTRIAKSON</c:v>
              </c:pt>
            </c:strLit>
          </c:cat>
          <c:val>
            <c:numLit>
              <c:formatCode>General</c:formatCode>
              <c:ptCount val="4"/>
              <c:pt idx="0">
                <c:v>302</c:v>
              </c:pt>
              <c:pt idx="1">
                <c:v>413</c:v>
              </c:pt>
              <c:pt idx="2">
                <c:v>641</c:v>
              </c:pt>
              <c:pt idx="3">
                <c:v>906</c:v>
              </c:pt>
            </c:numLit>
          </c:val>
          <c:extLst xmlns:c16r2="http://schemas.microsoft.com/office/drawing/2015/06/chart">
            <c:ext xmlns:c16="http://schemas.microsoft.com/office/drawing/2014/chart" uri="{C3380CC4-5D6E-409C-BE32-E72D297353CC}">
              <c16:uniqueId val="{00000000-CC6E-4AF6-ACAC-929A593A8685}"/>
            </c:ext>
          </c:extLst>
        </c:ser>
        <c:dLbls/>
        <c:gapWidth val="219"/>
        <c:overlap val="100"/>
        <c:axId val="107227008"/>
        <c:axId val="107228544"/>
      </c:barChart>
      <c:catAx>
        <c:axId val="107227008"/>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07228544"/>
        <c:crosses val="autoZero"/>
        <c:auto val="1"/>
        <c:lblAlgn val="ctr"/>
        <c:lblOffset val="100"/>
      </c:catAx>
      <c:valAx>
        <c:axId val="107228544"/>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072270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tr-TR"/>
          </a:p>
        </c:txPr>
      </c:dTable>
      <c:spPr>
        <a:noFill/>
        <a:ln>
          <a:noFill/>
        </a:ln>
        <a:effectLst/>
      </c:spPr>
    </c:plotArea>
    <c:legend>
      <c:legendPos val="r"/>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1"/>
  <c:extLst xmlns:c16r2="http://schemas.microsoft.com/office/drawing/2015/06/chart"/>
</c:chartSpace>
</file>

<file path=ppt/charts/chart3.xml><?xml version="1.0" encoding="utf-8"?>
<c:chartSpace xmlns:c="http://schemas.openxmlformats.org/drawingml/2006/chart" xmlns:a="http://schemas.openxmlformats.org/drawingml/2006/main" xmlns:r="http://schemas.openxmlformats.org/officeDocument/2006/relationships">
  <c:lang val="tr-TR"/>
  <c:chart>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9"/>
        <c:spPr>
          <a:solidFill>
            <a:schemeClr val="accent1"/>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s>
    <c:plotArea>
      <c:layout/>
      <c:barChart>
        <c:barDir val="col"/>
        <c:grouping val="clustered"/>
        <c:ser>
          <c:idx val="0"/>
          <c:order val="0"/>
          <c:tx>
            <c:v>KLARITROMISIN</c:v>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6"/>
              <c:pt idx="0">
                <c:v>OCAK</c:v>
              </c:pt>
              <c:pt idx="1">
                <c:v>ŞUBAT</c:v>
              </c:pt>
              <c:pt idx="2">
                <c:v>MART</c:v>
              </c:pt>
              <c:pt idx="3">
                <c:v>NİSAN</c:v>
              </c:pt>
              <c:pt idx="4">
                <c:v>MAYIS</c:v>
              </c:pt>
              <c:pt idx="5">
                <c:v>HAZİRAN</c:v>
              </c:pt>
            </c:strLit>
          </c:cat>
          <c:val>
            <c:numLit>
              <c:formatCode>General</c:formatCode>
              <c:ptCount val="6"/>
              <c:pt idx="0">
                <c:v>1</c:v>
              </c:pt>
              <c:pt idx="1">
                <c:v>0</c:v>
              </c:pt>
              <c:pt idx="2">
                <c:v>1</c:v>
              </c:pt>
              <c:pt idx="3">
                <c:v>1</c:v>
              </c:pt>
              <c:pt idx="4">
                <c:v>0</c:v>
              </c:pt>
              <c:pt idx="5">
                <c:v>2</c:v>
              </c:pt>
            </c:numLit>
          </c:val>
          <c:extLst xmlns:c16r2="http://schemas.microsoft.com/office/drawing/2015/06/chart">
            <c:ext xmlns:c16="http://schemas.microsoft.com/office/drawing/2014/chart" uri="{C3380CC4-5D6E-409C-BE32-E72D297353CC}">
              <c16:uniqueId val="{00000000-A97E-4B5D-8408-DB4D6A3A6955}"/>
            </c:ext>
          </c:extLst>
        </c:ser>
        <c:ser>
          <c:idx val="1"/>
          <c:order val="1"/>
          <c:tx>
            <c:v>LEVOFLOKSASIN</c:v>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6"/>
              <c:pt idx="0">
                <c:v>OCAK</c:v>
              </c:pt>
              <c:pt idx="1">
                <c:v>ŞUBAT</c:v>
              </c:pt>
              <c:pt idx="2">
                <c:v>MART</c:v>
              </c:pt>
              <c:pt idx="3">
                <c:v>NİSAN</c:v>
              </c:pt>
              <c:pt idx="4">
                <c:v>MAYIS</c:v>
              </c:pt>
              <c:pt idx="5">
                <c:v>HAZİRAN</c:v>
              </c:pt>
            </c:strLit>
          </c:cat>
          <c:val>
            <c:numLit>
              <c:formatCode>General</c:formatCode>
              <c:ptCount val="6"/>
              <c:pt idx="0">
                <c:v>0</c:v>
              </c:pt>
              <c:pt idx="1">
                <c:v>0</c:v>
              </c:pt>
              <c:pt idx="2">
                <c:v>5</c:v>
              </c:pt>
              <c:pt idx="3">
                <c:v>1</c:v>
              </c:pt>
              <c:pt idx="4">
                <c:v>0</c:v>
              </c:pt>
              <c:pt idx="5">
                <c:v>3</c:v>
              </c:pt>
            </c:numLit>
          </c:val>
          <c:extLst xmlns:c16r2="http://schemas.microsoft.com/office/drawing/2015/06/chart">
            <c:ext xmlns:c16="http://schemas.microsoft.com/office/drawing/2014/chart" uri="{C3380CC4-5D6E-409C-BE32-E72D297353CC}">
              <c16:uniqueId val="{00000001-A97E-4B5D-8408-DB4D6A3A6955}"/>
            </c:ext>
          </c:extLst>
        </c:ser>
        <c:ser>
          <c:idx val="2"/>
          <c:order val="2"/>
          <c:tx>
            <c:v>MEROPENEM</c:v>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6"/>
              <c:pt idx="0">
                <c:v>OCAK</c:v>
              </c:pt>
              <c:pt idx="1">
                <c:v>ŞUBAT</c:v>
              </c:pt>
              <c:pt idx="2">
                <c:v>MART</c:v>
              </c:pt>
              <c:pt idx="3">
                <c:v>NİSAN</c:v>
              </c:pt>
              <c:pt idx="4">
                <c:v>MAYIS</c:v>
              </c:pt>
              <c:pt idx="5">
                <c:v>HAZİRAN</c:v>
              </c:pt>
            </c:strLit>
          </c:cat>
          <c:val>
            <c:numLit>
              <c:formatCode>General</c:formatCode>
              <c:ptCount val="6"/>
              <c:pt idx="0">
                <c:v>0</c:v>
              </c:pt>
              <c:pt idx="1">
                <c:v>0</c:v>
              </c:pt>
              <c:pt idx="2">
                <c:v>0</c:v>
              </c:pt>
              <c:pt idx="3">
                <c:v>0</c:v>
              </c:pt>
              <c:pt idx="4">
                <c:v>0</c:v>
              </c:pt>
              <c:pt idx="5">
                <c:v>9</c:v>
              </c:pt>
            </c:numLit>
          </c:val>
          <c:extLst xmlns:c16r2="http://schemas.microsoft.com/office/drawing/2015/06/chart">
            <c:ext xmlns:c16="http://schemas.microsoft.com/office/drawing/2014/chart" uri="{C3380CC4-5D6E-409C-BE32-E72D297353CC}">
              <c16:uniqueId val="{00000002-A97E-4B5D-8408-DB4D6A3A6955}"/>
            </c:ext>
          </c:extLst>
        </c:ser>
        <c:ser>
          <c:idx val="3"/>
          <c:order val="3"/>
          <c:tx>
            <c:v>METRONIDAZOL</c:v>
          </c:tx>
          <c:spPr>
            <a:solidFill>
              <a:schemeClr val="accent4"/>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6"/>
              <c:pt idx="0">
                <c:v>OCAK</c:v>
              </c:pt>
              <c:pt idx="1">
                <c:v>ŞUBAT</c:v>
              </c:pt>
              <c:pt idx="2">
                <c:v>MART</c:v>
              </c:pt>
              <c:pt idx="3">
                <c:v>NİSAN</c:v>
              </c:pt>
              <c:pt idx="4">
                <c:v>MAYIS</c:v>
              </c:pt>
              <c:pt idx="5">
                <c:v>HAZİRAN</c:v>
              </c:pt>
            </c:strLit>
          </c:cat>
          <c:val>
            <c:numLit>
              <c:formatCode>General</c:formatCode>
              <c:ptCount val="6"/>
              <c:pt idx="0">
                <c:v>0</c:v>
              </c:pt>
              <c:pt idx="1">
                <c:v>0</c:v>
              </c:pt>
              <c:pt idx="2">
                <c:v>0</c:v>
              </c:pt>
              <c:pt idx="3">
                <c:v>0</c:v>
              </c:pt>
              <c:pt idx="4">
                <c:v>0</c:v>
              </c:pt>
              <c:pt idx="5">
                <c:v>7</c:v>
              </c:pt>
            </c:numLit>
          </c:val>
          <c:extLst xmlns:c16r2="http://schemas.microsoft.com/office/drawing/2015/06/chart">
            <c:ext xmlns:c16="http://schemas.microsoft.com/office/drawing/2014/chart" uri="{C3380CC4-5D6E-409C-BE32-E72D297353CC}">
              <c16:uniqueId val="{00000003-A97E-4B5D-8408-DB4D6A3A6955}"/>
            </c:ext>
          </c:extLst>
        </c:ser>
        <c:ser>
          <c:idx val="4"/>
          <c:order val="4"/>
          <c:tx>
            <c:v>MOKSIFLOKSASIN</c:v>
          </c:tx>
          <c:spPr>
            <a:solidFill>
              <a:schemeClr val="accent5"/>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6"/>
              <c:pt idx="0">
                <c:v>OCAK</c:v>
              </c:pt>
              <c:pt idx="1">
                <c:v>ŞUBAT</c:v>
              </c:pt>
              <c:pt idx="2">
                <c:v>MART</c:v>
              </c:pt>
              <c:pt idx="3">
                <c:v>NİSAN</c:v>
              </c:pt>
              <c:pt idx="4">
                <c:v>MAYIS</c:v>
              </c:pt>
              <c:pt idx="5">
                <c:v>HAZİRAN</c:v>
              </c:pt>
            </c:strLit>
          </c:cat>
          <c:val>
            <c:numLit>
              <c:formatCode>General</c:formatCode>
              <c:ptCount val="6"/>
              <c:pt idx="0">
                <c:v>0</c:v>
              </c:pt>
              <c:pt idx="1">
                <c:v>0</c:v>
              </c:pt>
              <c:pt idx="2">
                <c:v>3</c:v>
              </c:pt>
              <c:pt idx="3">
                <c:v>1</c:v>
              </c:pt>
              <c:pt idx="4">
                <c:v>1</c:v>
              </c:pt>
              <c:pt idx="5">
                <c:v>0</c:v>
              </c:pt>
            </c:numLit>
          </c:val>
          <c:extLst xmlns:c16r2="http://schemas.microsoft.com/office/drawing/2015/06/chart">
            <c:ext xmlns:c16="http://schemas.microsoft.com/office/drawing/2014/chart" uri="{C3380CC4-5D6E-409C-BE32-E72D297353CC}">
              <c16:uniqueId val="{00000004-A97E-4B5D-8408-DB4D6A3A6955}"/>
            </c:ext>
          </c:extLst>
        </c:ser>
        <c:ser>
          <c:idx val="5"/>
          <c:order val="5"/>
          <c:tx>
            <c:v>PENISILIN G BENZATIN</c:v>
          </c:tx>
          <c:spPr>
            <a:solidFill>
              <a:schemeClr val="accent6"/>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6"/>
              <c:pt idx="0">
                <c:v>OCAK</c:v>
              </c:pt>
              <c:pt idx="1">
                <c:v>ŞUBAT</c:v>
              </c:pt>
              <c:pt idx="2">
                <c:v>MART</c:v>
              </c:pt>
              <c:pt idx="3">
                <c:v>NİSAN</c:v>
              </c:pt>
              <c:pt idx="4">
                <c:v>MAYIS</c:v>
              </c:pt>
              <c:pt idx="5">
                <c:v>HAZİRAN</c:v>
              </c:pt>
            </c:strLit>
          </c:cat>
          <c:val>
            <c:numLit>
              <c:formatCode>General</c:formatCode>
              <c:ptCount val="6"/>
              <c:pt idx="0">
                <c:v>4</c:v>
              </c:pt>
              <c:pt idx="1">
                <c:v>0</c:v>
              </c:pt>
              <c:pt idx="2">
                <c:v>0</c:v>
              </c:pt>
              <c:pt idx="3">
                <c:v>0</c:v>
              </c:pt>
              <c:pt idx="4">
                <c:v>0</c:v>
              </c:pt>
              <c:pt idx="5">
                <c:v>0</c:v>
              </c:pt>
            </c:numLit>
          </c:val>
          <c:extLst xmlns:c16r2="http://schemas.microsoft.com/office/drawing/2015/06/chart">
            <c:ext xmlns:c16="http://schemas.microsoft.com/office/drawing/2014/chart" uri="{C3380CC4-5D6E-409C-BE32-E72D297353CC}">
              <c16:uniqueId val="{00000005-A97E-4B5D-8408-DB4D6A3A6955}"/>
            </c:ext>
          </c:extLst>
        </c:ser>
        <c:ser>
          <c:idx val="6"/>
          <c:order val="6"/>
          <c:tx>
            <c:v>RIFAMISIN SODYUM</c:v>
          </c:tx>
          <c:spPr>
            <a:solidFill>
              <a:schemeClr val="accent1">
                <a:lumMod val="6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6"/>
              <c:pt idx="0">
                <c:v>OCAK</c:v>
              </c:pt>
              <c:pt idx="1">
                <c:v>ŞUBAT</c:v>
              </c:pt>
              <c:pt idx="2">
                <c:v>MART</c:v>
              </c:pt>
              <c:pt idx="3">
                <c:v>NİSAN</c:v>
              </c:pt>
              <c:pt idx="4">
                <c:v>MAYIS</c:v>
              </c:pt>
              <c:pt idx="5">
                <c:v>HAZİRAN</c:v>
              </c:pt>
            </c:strLit>
          </c:cat>
          <c:val>
            <c:numLit>
              <c:formatCode>General</c:formatCode>
              <c:ptCount val="6"/>
              <c:pt idx="0">
                <c:v>46</c:v>
              </c:pt>
              <c:pt idx="1">
                <c:v>50</c:v>
              </c:pt>
              <c:pt idx="2">
                <c:v>0</c:v>
              </c:pt>
              <c:pt idx="3">
                <c:v>70</c:v>
              </c:pt>
              <c:pt idx="4">
                <c:v>20</c:v>
              </c:pt>
              <c:pt idx="5">
                <c:v>0</c:v>
              </c:pt>
            </c:numLit>
          </c:val>
          <c:extLst xmlns:c16r2="http://schemas.microsoft.com/office/drawing/2015/06/chart">
            <c:ext xmlns:c16="http://schemas.microsoft.com/office/drawing/2014/chart" uri="{C3380CC4-5D6E-409C-BE32-E72D297353CC}">
              <c16:uniqueId val="{00000006-A97E-4B5D-8408-DB4D6A3A6955}"/>
            </c:ext>
          </c:extLst>
        </c:ser>
        <c:ser>
          <c:idx val="7"/>
          <c:order val="7"/>
          <c:tx>
            <c:v>SEFTRIAKSON</c:v>
          </c:tx>
          <c:spPr>
            <a:solidFill>
              <a:schemeClr val="accent2">
                <a:lumMod val="6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6"/>
              <c:pt idx="0">
                <c:v>OCAK</c:v>
              </c:pt>
              <c:pt idx="1">
                <c:v>ŞUBAT</c:v>
              </c:pt>
              <c:pt idx="2">
                <c:v>MART</c:v>
              </c:pt>
              <c:pt idx="3">
                <c:v>NİSAN</c:v>
              </c:pt>
              <c:pt idx="4">
                <c:v>MAYIS</c:v>
              </c:pt>
              <c:pt idx="5">
                <c:v>HAZİRAN</c:v>
              </c:pt>
            </c:strLit>
          </c:cat>
          <c:val>
            <c:numLit>
              <c:formatCode>General</c:formatCode>
              <c:ptCount val="6"/>
              <c:pt idx="0">
                <c:v>7</c:v>
              </c:pt>
              <c:pt idx="1">
                <c:v>8</c:v>
              </c:pt>
              <c:pt idx="2">
                <c:v>23</c:v>
              </c:pt>
              <c:pt idx="3">
                <c:v>12</c:v>
              </c:pt>
              <c:pt idx="4">
                <c:v>75</c:v>
              </c:pt>
              <c:pt idx="5">
                <c:v>25</c:v>
              </c:pt>
            </c:numLit>
          </c:val>
          <c:extLst xmlns:c16r2="http://schemas.microsoft.com/office/drawing/2015/06/chart">
            <c:ext xmlns:c16="http://schemas.microsoft.com/office/drawing/2014/chart" uri="{C3380CC4-5D6E-409C-BE32-E72D297353CC}">
              <c16:uniqueId val="{00000007-A97E-4B5D-8408-DB4D6A3A6955}"/>
            </c:ext>
          </c:extLst>
        </c:ser>
        <c:ser>
          <c:idx val="8"/>
          <c:order val="8"/>
          <c:tx>
            <c:v>SIPROFLOKSASIN</c:v>
          </c:tx>
          <c:spPr>
            <a:solidFill>
              <a:schemeClr val="accent3">
                <a:lumMod val="6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6"/>
              <c:pt idx="0">
                <c:v>OCAK</c:v>
              </c:pt>
              <c:pt idx="1">
                <c:v>ŞUBAT</c:v>
              </c:pt>
              <c:pt idx="2">
                <c:v>MART</c:v>
              </c:pt>
              <c:pt idx="3">
                <c:v>NİSAN</c:v>
              </c:pt>
              <c:pt idx="4">
                <c:v>MAYIS</c:v>
              </c:pt>
              <c:pt idx="5">
                <c:v>HAZİRAN</c:v>
              </c:pt>
            </c:strLit>
          </c:cat>
          <c:val>
            <c:numLit>
              <c:formatCode>General</c:formatCode>
              <c:ptCount val="6"/>
              <c:pt idx="0">
                <c:v>0</c:v>
              </c:pt>
              <c:pt idx="1">
                <c:v>0</c:v>
              </c:pt>
              <c:pt idx="2">
                <c:v>12</c:v>
              </c:pt>
              <c:pt idx="3">
                <c:v>0</c:v>
              </c:pt>
              <c:pt idx="4">
                <c:v>0</c:v>
              </c:pt>
              <c:pt idx="5">
                <c:v>0</c:v>
              </c:pt>
            </c:numLit>
          </c:val>
          <c:extLst xmlns:c16r2="http://schemas.microsoft.com/office/drawing/2015/06/chart">
            <c:ext xmlns:c16="http://schemas.microsoft.com/office/drawing/2014/chart" uri="{C3380CC4-5D6E-409C-BE32-E72D297353CC}">
              <c16:uniqueId val="{00000008-A97E-4B5D-8408-DB4D6A3A6955}"/>
            </c:ext>
          </c:extLst>
        </c:ser>
        <c:dLbls>
          <c:showVal val="1"/>
        </c:dLbls>
        <c:gapWidth val="219"/>
        <c:overlap val="-27"/>
        <c:axId val="107726720"/>
        <c:axId val="107728256"/>
      </c:barChart>
      <c:catAx>
        <c:axId val="1077267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07728256"/>
        <c:crosses val="autoZero"/>
        <c:auto val="1"/>
        <c:lblAlgn val="ctr"/>
        <c:lblOffset val="100"/>
      </c:catAx>
      <c:valAx>
        <c:axId val="10772825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07726720"/>
        <c:crosses val="autoZero"/>
        <c:crossBetween val="between"/>
      </c:valAx>
      <c:spPr>
        <a:noFill/>
        <a:ln>
          <a:noFill/>
        </a:ln>
        <a:effectLst/>
      </c:spPr>
    </c:plotArea>
    <c:legend>
      <c:legendPos val="r"/>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1"/>
  <c:extLst xmlns:c16r2="http://schemas.microsoft.com/office/drawing/2015/06/chart"/>
</c:chartSpace>
</file>

<file path=ppt/charts/chart4.xml><?xml version="1.0" encoding="utf-8"?>
<c:chartSpace xmlns:c="http://schemas.openxmlformats.org/drawingml/2006/chart" xmlns:a="http://schemas.openxmlformats.org/drawingml/2006/main" xmlns:r="http://schemas.openxmlformats.org/officeDocument/2006/relationships">
  <c:lang val="tr-TR"/>
  <c:pivotSource>
    <c:name>[Kitap1]Sayfa5!PivotTable5</c:name>
    <c:fmtId val="-1"/>
  </c:pivotSource>
  <c:chart>
    <c:autoTitleDeleted val="1"/>
    <c:pivotFmts>
      <c:pivotFmt>
        <c:idx val="0"/>
        <c:dLbl>
          <c:idx val="0"/>
          <c:dLblPos val="outEnd"/>
          <c:showVal val="1"/>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marker>
          <c:symbol val="square"/>
          <c:size val="6"/>
          <c:spPr>
            <a:solidFill>
              <a:schemeClr val="accent2"/>
            </a:solidFill>
            <a:ln w="9525">
              <a:solidFill>
                <a:schemeClr val="accent2"/>
              </a:solidFill>
              <a:round/>
            </a:ln>
            <a:effectLst/>
          </c:spPr>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
        <c:spPr>
          <a:solidFill>
            <a:schemeClr val="accent1"/>
          </a:solidFill>
          <a:ln>
            <a:noFill/>
          </a:ln>
          <a:effectLst/>
        </c:spPr>
        <c:marker>
          <c:symbol val="triangle"/>
          <c:size val="6"/>
          <c:spPr>
            <a:solidFill>
              <a:schemeClr val="accent3"/>
            </a:solidFill>
            <a:ln w="9525">
              <a:solidFill>
                <a:schemeClr val="accent3"/>
              </a:solidFill>
              <a:round/>
            </a:ln>
            <a:effectLst/>
          </c:spPr>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3"/>
        <c:spPr>
          <a:solidFill>
            <a:schemeClr val="accent1"/>
          </a:solidFill>
          <a:ln>
            <a:noFill/>
          </a:ln>
          <a:effectLst/>
        </c:spPr>
        <c:marker>
          <c:symbol val="x"/>
          <c:size val="6"/>
          <c:spPr>
            <a:noFill/>
            <a:ln w="9525">
              <a:solidFill>
                <a:schemeClr val="accent4"/>
              </a:solidFill>
              <a:round/>
            </a:ln>
            <a:effectLst/>
          </c:spPr>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4"/>
        <c:spPr>
          <a:solidFill>
            <a:schemeClr val="accent1"/>
          </a:solidFill>
          <a:ln>
            <a:noFill/>
          </a:ln>
          <a:effectLst/>
        </c:spPr>
        <c:marker>
          <c:symbol val="diamond"/>
          <c:size val="6"/>
          <c:spPr>
            <a:solidFill>
              <a:schemeClr val="accent1"/>
            </a:solidFill>
            <a:ln w="9525">
              <a:solidFill>
                <a:schemeClr val="accent1"/>
              </a:solidFill>
              <a:round/>
            </a:ln>
            <a:effectLst/>
          </c:spPr>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outEnd"/>
          <c:showVal val="1"/>
          <c:extLst xmlns:c16r2="http://schemas.microsoft.com/office/drawing/2015/06/chart">
            <c:ext xmlns:c15="http://schemas.microsoft.com/office/drawing/2012/chart" uri="{CE6537A1-D6FC-4f65-9D91-7224C49458BB}"/>
          </c:extLst>
        </c:dLbl>
      </c:pivotFmt>
      <c:pivotFmt>
        <c:idx val="6"/>
        <c:spPr>
          <a:solidFill>
            <a:schemeClr val="accent1"/>
          </a:solidFill>
          <a:ln>
            <a:noFill/>
          </a:ln>
          <a:effectLst/>
        </c:spPr>
        <c:marker>
          <c:symbol val="none"/>
        </c:marker>
        <c:dLbl>
          <c:idx val="0"/>
          <c:dLblPos val="outEnd"/>
          <c:showVal val="1"/>
          <c:extLst xmlns:c16r2="http://schemas.microsoft.com/office/drawing/2015/06/char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outEnd"/>
          <c:showVal val="1"/>
          <c:extLst xmlns:c16r2="http://schemas.microsoft.com/office/drawing/2015/06/char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outEnd"/>
          <c:showVal val="1"/>
          <c:extLst xmlns:c16r2="http://schemas.microsoft.com/office/drawing/2015/06/chart">
            <c:ext xmlns:c15="http://schemas.microsoft.com/office/drawing/2012/chart" uri="{CE6537A1-D6FC-4f65-9D91-7224C49458BB}"/>
          </c:extLst>
        </c:dLbl>
      </c:pivotFmt>
      <c:pivotFmt>
        <c:idx val="9"/>
        <c:spPr>
          <a:solidFill>
            <a:schemeClr val="accent1"/>
          </a:solidFill>
          <a:ln>
            <a:noFill/>
          </a:ln>
          <a:effectLst/>
        </c:spPr>
        <c:marker>
          <c:symbol val="none"/>
        </c:marker>
        <c:dLbl>
          <c:idx val="0"/>
          <c:dLblPos val="outEnd"/>
          <c:showVal val="1"/>
          <c:extLst xmlns:c16r2="http://schemas.microsoft.com/office/drawing/2015/06/chart">
            <c:ext xmlns:c15="http://schemas.microsoft.com/office/drawing/2012/chart" uri="{CE6537A1-D6FC-4f65-9D91-7224C49458BB}"/>
          </c:extLst>
        </c:dLbl>
      </c:pivotFmt>
      <c:pivotFmt>
        <c:idx val="10"/>
        <c:spPr>
          <a:solidFill>
            <a:schemeClr val="accent1"/>
          </a:solidFill>
          <a:ln>
            <a:noFill/>
          </a:ln>
          <a:effectLst/>
        </c:spPr>
        <c:marker>
          <c:symbol val="none"/>
        </c:marker>
        <c:dLbl>
          <c:idx val="0"/>
          <c:dLblPos val="outEnd"/>
          <c:showVal val="1"/>
          <c:extLst xmlns:c16r2="http://schemas.microsoft.com/office/drawing/2015/06/char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outEnd"/>
          <c:showVal val="1"/>
          <c:extLst xmlns:c16r2="http://schemas.microsoft.com/office/drawing/2015/06/char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outEnd"/>
          <c:showVal val="1"/>
          <c:extLst xmlns:c16r2="http://schemas.microsoft.com/office/drawing/2015/06/char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outEnd"/>
          <c:showVal val="1"/>
          <c:extLst xmlns:c16r2="http://schemas.microsoft.com/office/drawing/2015/06/chart">
            <c:ext xmlns:c15="http://schemas.microsoft.com/office/drawing/2012/chart" uri="{CE6537A1-D6FC-4f65-9D91-7224C49458BB}"/>
          </c:extLst>
        </c:dLbl>
      </c:pivotFmt>
      <c:pivotFmt>
        <c:idx val="14"/>
        <c:spPr>
          <a:solidFill>
            <a:schemeClr val="accent1"/>
          </a:solidFill>
          <a:ln>
            <a:noFill/>
          </a:ln>
          <a:effectLst/>
        </c:spPr>
        <c:marker>
          <c:symbol val="none"/>
        </c:marker>
        <c:dLbl>
          <c:idx val="0"/>
          <c:dLblPos val="outEnd"/>
          <c:showVal val="1"/>
          <c:extLst xmlns:c16r2="http://schemas.microsoft.com/office/drawing/2015/06/chart">
            <c:ext xmlns:c15="http://schemas.microsoft.com/office/drawing/2012/chart" uri="{CE6537A1-D6FC-4f65-9D91-7224C49458BB}"/>
          </c:extLst>
        </c:dLbl>
      </c:pivotFmt>
      <c:pivotFmt>
        <c:idx val="15"/>
        <c:spPr>
          <a:solidFill>
            <a:schemeClr val="accent1"/>
          </a:solidFill>
          <a:ln>
            <a:noFill/>
          </a:ln>
          <a:effectLst/>
        </c:spPr>
        <c:marker>
          <c:symbol val="none"/>
        </c:marker>
        <c:dLbl>
          <c:idx val="0"/>
          <c:dLblPos val="outEnd"/>
          <c:showVal val="1"/>
          <c:extLst xmlns:c16r2="http://schemas.microsoft.com/office/drawing/2015/06/char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outEnd"/>
          <c:showVal val="1"/>
          <c:extLst xmlns:c16r2="http://schemas.microsoft.com/office/drawing/2015/06/char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outEnd"/>
          <c:showVal val="1"/>
          <c:extLst xmlns:c16r2="http://schemas.microsoft.com/office/drawing/2015/06/char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outEnd"/>
          <c:showVal val="1"/>
          <c:extLst xmlns:c16r2="http://schemas.microsoft.com/office/drawing/2015/06/char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s>
    <c:plotArea>
      <c:layout/>
      <c:barChart>
        <c:barDir val="col"/>
        <c:grouping val="clustered"/>
        <c:ser>
          <c:idx val="0"/>
          <c:order val="0"/>
          <c:tx>
            <c:strRef>
              <c:f>Sayfa5!$B$1:$B$2</c:f>
              <c:strCache>
                <c:ptCount val="1"/>
                <c:pt idx="0">
                  <c:v>AMPISILIN + SULBAKTAM</c:v>
                </c:pt>
              </c:strCache>
            </c:strRef>
          </c:tx>
          <c:spPr>
            <a:solidFill>
              <a:schemeClr val="accent1"/>
            </a:solidFill>
            <a:ln>
              <a:noFill/>
            </a:ln>
            <a:effectLst/>
          </c:spPr>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Sayfa5!$A$3:$A$9</c:f>
              <c:strCache>
                <c:ptCount val="6"/>
                <c:pt idx="0">
                  <c:v>OCAK</c:v>
                </c:pt>
                <c:pt idx="1">
                  <c:v>ŞUBAT</c:v>
                </c:pt>
                <c:pt idx="2">
                  <c:v>MART</c:v>
                </c:pt>
                <c:pt idx="3">
                  <c:v>NİSAN</c:v>
                </c:pt>
                <c:pt idx="4">
                  <c:v>MAYIS</c:v>
                </c:pt>
                <c:pt idx="5">
                  <c:v>HAZİRAN</c:v>
                </c:pt>
              </c:strCache>
            </c:strRef>
          </c:cat>
          <c:val>
            <c:numRef>
              <c:f>Sayfa5!$B$3:$B$9</c:f>
              <c:numCache>
                <c:formatCode>General</c:formatCode>
                <c:ptCount val="6"/>
                <c:pt idx="1">
                  <c:v>79</c:v>
                </c:pt>
                <c:pt idx="2">
                  <c:v>204</c:v>
                </c:pt>
                <c:pt idx="4">
                  <c:v>11</c:v>
                </c:pt>
                <c:pt idx="5">
                  <c:v>8</c:v>
                </c:pt>
              </c:numCache>
            </c:numRef>
          </c:val>
          <c:extLst xmlns:c16r2="http://schemas.microsoft.com/office/drawing/2015/06/chart">
            <c:ext xmlns:c16="http://schemas.microsoft.com/office/drawing/2014/chart" uri="{C3380CC4-5D6E-409C-BE32-E72D297353CC}">
              <c16:uniqueId val="{00000000-F67F-4884-8DE3-2014EFD78E12}"/>
            </c:ext>
          </c:extLst>
        </c:ser>
        <c:ser>
          <c:idx val="1"/>
          <c:order val="1"/>
          <c:tx>
            <c:strRef>
              <c:f>Sayfa5!$C$1:$C$2</c:f>
              <c:strCache>
                <c:ptCount val="1"/>
                <c:pt idx="0">
                  <c:v>AMPISILIN-SULBAKTAM</c:v>
                </c:pt>
              </c:strCache>
            </c:strRef>
          </c:tx>
          <c:spPr>
            <a:solidFill>
              <a:schemeClr val="accent2"/>
            </a:solidFill>
            <a:ln>
              <a:noFill/>
            </a:ln>
            <a:effectLst/>
          </c:spPr>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Sayfa5!$A$3:$A$9</c:f>
              <c:strCache>
                <c:ptCount val="6"/>
                <c:pt idx="0">
                  <c:v>OCAK</c:v>
                </c:pt>
                <c:pt idx="1">
                  <c:v>ŞUBAT</c:v>
                </c:pt>
                <c:pt idx="2">
                  <c:v>MART</c:v>
                </c:pt>
                <c:pt idx="3">
                  <c:v>NİSAN</c:v>
                </c:pt>
                <c:pt idx="4">
                  <c:v>MAYIS</c:v>
                </c:pt>
                <c:pt idx="5">
                  <c:v>HAZİRAN</c:v>
                </c:pt>
              </c:strCache>
            </c:strRef>
          </c:cat>
          <c:val>
            <c:numRef>
              <c:f>Sayfa5!$C$3:$C$9</c:f>
              <c:numCache>
                <c:formatCode>General</c:formatCode>
                <c:ptCount val="6"/>
                <c:pt idx="0">
                  <c:v>254</c:v>
                </c:pt>
                <c:pt idx="1">
                  <c:v>159</c:v>
                </c:pt>
              </c:numCache>
            </c:numRef>
          </c:val>
          <c:extLst xmlns:c16r2="http://schemas.microsoft.com/office/drawing/2015/06/chart">
            <c:ext xmlns:c16="http://schemas.microsoft.com/office/drawing/2014/chart" uri="{C3380CC4-5D6E-409C-BE32-E72D297353CC}">
              <c16:uniqueId val="{00000001-F67F-4884-8DE3-2014EFD78E12}"/>
            </c:ext>
          </c:extLst>
        </c:ser>
        <c:ser>
          <c:idx val="2"/>
          <c:order val="2"/>
          <c:tx>
            <c:strRef>
              <c:f>Sayfa5!$D$1:$D$2</c:f>
              <c:strCache>
                <c:ptCount val="1"/>
                <c:pt idx="0">
                  <c:v>RIFAMISIN SODYUM</c:v>
                </c:pt>
              </c:strCache>
            </c:strRef>
          </c:tx>
          <c:spPr>
            <a:solidFill>
              <a:schemeClr val="accent3"/>
            </a:solidFill>
            <a:ln>
              <a:noFill/>
            </a:ln>
            <a:effectLst/>
          </c:spPr>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Sayfa5!$A$3:$A$9</c:f>
              <c:strCache>
                <c:ptCount val="6"/>
                <c:pt idx="0">
                  <c:v>OCAK</c:v>
                </c:pt>
                <c:pt idx="1">
                  <c:v>ŞUBAT</c:v>
                </c:pt>
                <c:pt idx="2">
                  <c:v>MART</c:v>
                </c:pt>
                <c:pt idx="3">
                  <c:v>NİSAN</c:v>
                </c:pt>
                <c:pt idx="4">
                  <c:v>MAYIS</c:v>
                </c:pt>
                <c:pt idx="5">
                  <c:v>HAZİRAN</c:v>
                </c:pt>
              </c:strCache>
            </c:strRef>
          </c:cat>
          <c:val>
            <c:numRef>
              <c:f>Sayfa5!$D$3:$D$9</c:f>
              <c:numCache>
                <c:formatCode>General</c:formatCode>
                <c:ptCount val="6"/>
                <c:pt idx="0">
                  <c:v>35</c:v>
                </c:pt>
                <c:pt idx="1">
                  <c:v>155</c:v>
                </c:pt>
                <c:pt idx="2">
                  <c:v>59</c:v>
                </c:pt>
                <c:pt idx="3">
                  <c:v>58</c:v>
                </c:pt>
                <c:pt idx="4">
                  <c:v>172</c:v>
                </c:pt>
                <c:pt idx="5">
                  <c:v>162</c:v>
                </c:pt>
              </c:numCache>
            </c:numRef>
          </c:val>
          <c:extLst xmlns:c16r2="http://schemas.microsoft.com/office/drawing/2015/06/chart">
            <c:ext xmlns:c16="http://schemas.microsoft.com/office/drawing/2014/chart" uri="{C3380CC4-5D6E-409C-BE32-E72D297353CC}">
              <c16:uniqueId val="{00000002-F67F-4884-8DE3-2014EFD78E12}"/>
            </c:ext>
          </c:extLst>
        </c:ser>
        <c:ser>
          <c:idx val="3"/>
          <c:order val="3"/>
          <c:tx>
            <c:strRef>
              <c:f>Sayfa5!$E$1:$E$2</c:f>
              <c:strCache>
                <c:ptCount val="1"/>
                <c:pt idx="0">
                  <c:v>SEFTRIAKSON</c:v>
                </c:pt>
              </c:strCache>
            </c:strRef>
          </c:tx>
          <c:spPr>
            <a:solidFill>
              <a:schemeClr val="accent4"/>
            </a:solidFill>
            <a:ln>
              <a:noFill/>
            </a:ln>
            <a:effectLst/>
          </c:spPr>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Sayfa5!$A$3:$A$9</c:f>
              <c:strCache>
                <c:ptCount val="6"/>
                <c:pt idx="0">
                  <c:v>OCAK</c:v>
                </c:pt>
                <c:pt idx="1">
                  <c:v>ŞUBAT</c:v>
                </c:pt>
                <c:pt idx="2">
                  <c:v>MART</c:v>
                </c:pt>
                <c:pt idx="3">
                  <c:v>NİSAN</c:v>
                </c:pt>
                <c:pt idx="4">
                  <c:v>MAYIS</c:v>
                </c:pt>
                <c:pt idx="5">
                  <c:v>HAZİRAN</c:v>
                </c:pt>
              </c:strCache>
            </c:strRef>
          </c:cat>
          <c:val>
            <c:numRef>
              <c:f>Sayfa5!$E$3:$E$9</c:f>
              <c:numCache>
                <c:formatCode>General</c:formatCode>
                <c:ptCount val="6"/>
                <c:pt idx="0">
                  <c:v>459</c:v>
                </c:pt>
                <c:pt idx="1">
                  <c:v>183</c:v>
                </c:pt>
                <c:pt idx="2">
                  <c:v>124</c:v>
                </c:pt>
                <c:pt idx="3">
                  <c:v>25</c:v>
                </c:pt>
                <c:pt idx="4">
                  <c:v>41</c:v>
                </c:pt>
                <c:pt idx="5">
                  <c:v>74</c:v>
                </c:pt>
              </c:numCache>
            </c:numRef>
          </c:val>
          <c:extLst xmlns:c16r2="http://schemas.microsoft.com/office/drawing/2015/06/chart">
            <c:ext xmlns:c16="http://schemas.microsoft.com/office/drawing/2014/chart" uri="{C3380CC4-5D6E-409C-BE32-E72D297353CC}">
              <c16:uniqueId val="{00000003-F67F-4884-8DE3-2014EFD78E12}"/>
            </c:ext>
          </c:extLst>
        </c:ser>
        <c:dLbls>
          <c:showVal val="1"/>
        </c:dLbls>
        <c:gapWidth val="444"/>
        <c:overlap val="-90"/>
        <c:axId val="107961344"/>
        <c:axId val="107979520"/>
      </c:barChart>
      <c:catAx>
        <c:axId val="107961344"/>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tr-TR"/>
          </a:p>
        </c:txPr>
        <c:crossAx val="107979520"/>
        <c:crosses val="autoZero"/>
        <c:auto val="1"/>
        <c:lblAlgn val="ctr"/>
        <c:lblOffset val="100"/>
      </c:catAx>
      <c:valAx>
        <c:axId val="107979520"/>
        <c:scaling>
          <c:orientation val="minMax"/>
        </c:scaling>
        <c:delete val="1"/>
        <c:axPos val="l"/>
        <c:numFmt formatCode="General" sourceLinked="1"/>
        <c:majorTickMark val="none"/>
        <c:tickLblPos val="none"/>
        <c:crossAx val="107961344"/>
        <c:crosses val="autoZero"/>
        <c:crossBetween val="between"/>
      </c:valAx>
      <c:spPr>
        <a:noFill/>
        <a:ln>
          <a:noFill/>
        </a:ln>
        <a:effectLst/>
      </c:spPr>
    </c:plotArea>
    <c:legend>
      <c:legendPos val="r"/>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1"/>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c:lang val="tr-TR"/>
  <c:chart>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9"/>
        <c:spPr>
          <a:solidFill>
            <a:schemeClr val="accent1"/>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s>
    <c:plotArea>
      <c:layout/>
      <c:barChart>
        <c:barDir val="col"/>
        <c:grouping val="clustered"/>
        <c:ser>
          <c:idx val="0"/>
          <c:order val="0"/>
          <c:tx>
            <c:v>KLARITROMISIN</c:v>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6"/>
              <c:pt idx="0">
                <c:v>OCAK</c:v>
              </c:pt>
              <c:pt idx="1">
                <c:v>ŞUBAT</c:v>
              </c:pt>
              <c:pt idx="2">
                <c:v>MART</c:v>
              </c:pt>
              <c:pt idx="3">
                <c:v>NİSAN</c:v>
              </c:pt>
              <c:pt idx="4">
                <c:v>MAYIS</c:v>
              </c:pt>
              <c:pt idx="5">
                <c:v>HAZİRAN</c:v>
              </c:pt>
            </c:strLit>
          </c:cat>
          <c:val>
            <c:numLit>
              <c:formatCode>General</c:formatCode>
              <c:ptCount val="6"/>
              <c:pt idx="0">
                <c:v>1</c:v>
              </c:pt>
              <c:pt idx="1">
                <c:v>0</c:v>
              </c:pt>
              <c:pt idx="2">
                <c:v>1</c:v>
              </c:pt>
              <c:pt idx="3">
                <c:v>1</c:v>
              </c:pt>
              <c:pt idx="4">
                <c:v>0</c:v>
              </c:pt>
              <c:pt idx="5">
                <c:v>2</c:v>
              </c:pt>
            </c:numLit>
          </c:val>
          <c:extLst xmlns:c16r2="http://schemas.microsoft.com/office/drawing/2015/06/chart">
            <c:ext xmlns:c16="http://schemas.microsoft.com/office/drawing/2014/chart" uri="{C3380CC4-5D6E-409C-BE32-E72D297353CC}">
              <c16:uniqueId val="{00000000-6742-4E7B-B811-607D30FCF4F4}"/>
            </c:ext>
          </c:extLst>
        </c:ser>
        <c:ser>
          <c:idx val="1"/>
          <c:order val="1"/>
          <c:tx>
            <c:v>LEVOFLOKSASIN</c:v>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6"/>
              <c:pt idx="0">
                <c:v>OCAK</c:v>
              </c:pt>
              <c:pt idx="1">
                <c:v>ŞUBAT</c:v>
              </c:pt>
              <c:pt idx="2">
                <c:v>MART</c:v>
              </c:pt>
              <c:pt idx="3">
                <c:v>NİSAN</c:v>
              </c:pt>
              <c:pt idx="4">
                <c:v>MAYIS</c:v>
              </c:pt>
              <c:pt idx="5">
                <c:v>HAZİRAN</c:v>
              </c:pt>
            </c:strLit>
          </c:cat>
          <c:val>
            <c:numLit>
              <c:formatCode>General</c:formatCode>
              <c:ptCount val="6"/>
              <c:pt idx="0">
                <c:v>0</c:v>
              </c:pt>
              <c:pt idx="1">
                <c:v>0</c:v>
              </c:pt>
              <c:pt idx="2">
                <c:v>5</c:v>
              </c:pt>
              <c:pt idx="3">
                <c:v>1</c:v>
              </c:pt>
              <c:pt idx="4">
                <c:v>0</c:v>
              </c:pt>
              <c:pt idx="5">
                <c:v>3</c:v>
              </c:pt>
            </c:numLit>
          </c:val>
          <c:extLst xmlns:c16r2="http://schemas.microsoft.com/office/drawing/2015/06/chart">
            <c:ext xmlns:c16="http://schemas.microsoft.com/office/drawing/2014/chart" uri="{C3380CC4-5D6E-409C-BE32-E72D297353CC}">
              <c16:uniqueId val="{00000001-6742-4E7B-B811-607D30FCF4F4}"/>
            </c:ext>
          </c:extLst>
        </c:ser>
        <c:ser>
          <c:idx val="2"/>
          <c:order val="2"/>
          <c:tx>
            <c:v>MEROPENEM</c:v>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6"/>
              <c:pt idx="0">
                <c:v>OCAK</c:v>
              </c:pt>
              <c:pt idx="1">
                <c:v>ŞUBAT</c:v>
              </c:pt>
              <c:pt idx="2">
                <c:v>MART</c:v>
              </c:pt>
              <c:pt idx="3">
                <c:v>NİSAN</c:v>
              </c:pt>
              <c:pt idx="4">
                <c:v>MAYIS</c:v>
              </c:pt>
              <c:pt idx="5">
                <c:v>HAZİRAN</c:v>
              </c:pt>
            </c:strLit>
          </c:cat>
          <c:val>
            <c:numLit>
              <c:formatCode>General</c:formatCode>
              <c:ptCount val="6"/>
              <c:pt idx="0">
                <c:v>0</c:v>
              </c:pt>
              <c:pt idx="1">
                <c:v>0</c:v>
              </c:pt>
              <c:pt idx="2">
                <c:v>0</c:v>
              </c:pt>
              <c:pt idx="3">
                <c:v>0</c:v>
              </c:pt>
              <c:pt idx="4">
                <c:v>0</c:v>
              </c:pt>
              <c:pt idx="5">
                <c:v>9</c:v>
              </c:pt>
            </c:numLit>
          </c:val>
          <c:extLst xmlns:c16r2="http://schemas.microsoft.com/office/drawing/2015/06/chart">
            <c:ext xmlns:c16="http://schemas.microsoft.com/office/drawing/2014/chart" uri="{C3380CC4-5D6E-409C-BE32-E72D297353CC}">
              <c16:uniqueId val="{00000002-6742-4E7B-B811-607D30FCF4F4}"/>
            </c:ext>
          </c:extLst>
        </c:ser>
        <c:ser>
          <c:idx val="3"/>
          <c:order val="3"/>
          <c:tx>
            <c:v>METRONIDAZOL</c:v>
          </c:tx>
          <c:spPr>
            <a:solidFill>
              <a:schemeClr val="accent4"/>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6"/>
              <c:pt idx="0">
                <c:v>OCAK</c:v>
              </c:pt>
              <c:pt idx="1">
                <c:v>ŞUBAT</c:v>
              </c:pt>
              <c:pt idx="2">
                <c:v>MART</c:v>
              </c:pt>
              <c:pt idx="3">
                <c:v>NİSAN</c:v>
              </c:pt>
              <c:pt idx="4">
                <c:v>MAYIS</c:v>
              </c:pt>
              <c:pt idx="5">
                <c:v>HAZİRAN</c:v>
              </c:pt>
            </c:strLit>
          </c:cat>
          <c:val>
            <c:numLit>
              <c:formatCode>General</c:formatCode>
              <c:ptCount val="6"/>
              <c:pt idx="0">
                <c:v>0</c:v>
              </c:pt>
              <c:pt idx="1">
                <c:v>0</c:v>
              </c:pt>
              <c:pt idx="2">
                <c:v>0</c:v>
              </c:pt>
              <c:pt idx="3">
                <c:v>0</c:v>
              </c:pt>
              <c:pt idx="4">
                <c:v>0</c:v>
              </c:pt>
              <c:pt idx="5">
                <c:v>7</c:v>
              </c:pt>
            </c:numLit>
          </c:val>
          <c:extLst xmlns:c16r2="http://schemas.microsoft.com/office/drawing/2015/06/chart">
            <c:ext xmlns:c16="http://schemas.microsoft.com/office/drawing/2014/chart" uri="{C3380CC4-5D6E-409C-BE32-E72D297353CC}">
              <c16:uniqueId val="{00000003-6742-4E7B-B811-607D30FCF4F4}"/>
            </c:ext>
          </c:extLst>
        </c:ser>
        <c:ser>
          <c:idx val="4"/>
          <c:order val="4"/>
          <c:tx>
            <c:v>MOKSIFLOKSASIN</c:v>
          </c:tx>
          <c:spPr>
            <a:solidFill>
              <a:schemeClr val="accent5"/>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6"/>
              <c:pt idx="0">
                <c:v>OCAK</c:v>
              </c:pt>
              <c:pt idx="1">
                <c:v>ŞUBAT</c:v>
              </c:pt>
              <c:pt idx="2">
                <c:v>MART</c:v>
              </c:pt>
              <c:pt idx="3">
                <c:v>NİSAN</c:v>
              </c:pt>
              <c:pt idx="4">
                <c:v>MAYIS</c:v>
              </c:pt>
              <c:pt idx="5">
                <c:v>HAZİRAN</c:v>
              </c:pt>
            </c:strLit>
          </c:cat>
          <c:val>
            <c:numLit>
              <c:formatCode>General</c:formatCode>
              <c:ptCount val="6"/>
              <c:pt idx="0">
                <c:v>0</c:v>
              </c:pt>
              <c:pt idx="1">
                <c:v>0</c:v>
              </c:pt>
              <c:pt idx="2">
                <c:v>3</c:v>
              </c:pt>
              <c:pt idx="3">
                <c:v>1</c:v>
              </c:pt>
              <c:pt idx="4">
                <c:v>1</c:v>
              </c:pt>
              <c:pt idx="5">
                <c:v>0</c:v>
              </c:pt>
            </c:numLit>
          </c:val>
          <c:extLst xmlns:c16r2="http://schemas.microsoft.com/office/drawing/2015/06/chart">
            <c:ext xmlns:c16="http://schemas.microsoft.com/office/drawing/2014/chart" uri="{C3380CC4-5D6E-409C-BE32-E72D297353CC}">
              <c16:uniqueId val="{00000004-6742-4E7B-B811-607D30FCF4F4}"/>
            </c:ext>
          </c:extLst>
        </c:ser>
        <c:ser>
          <c:idx val="5"/>
          <c:order val="5"/>
          <c:tx>
            <c:v>PENISILIN G BENZATIN</c:v>
          </c:tx>
          <c:spPr>
            <a:solidFill>
              <a:schemeClr val="accent6"/>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6"/>
              <c:pt idx="0">
                <c:v>OCAK</c:v>
              </c:pt>
              <c:pt idx="1">
                <c:v>ŞUBAT</c:v>
              </c:pt>
              <c:pt idx="2">
                <c:v>MART</c:v>
              </c:pt>
              <c:pt idx="3">
                <c:v>NİSAN</c:v>
              </c:pt>
              <c:pt idx="4">
                <c:v>MAYIS</c:v>
              </c:pt>
              <c:pt idx="5">
                <c:v>HAZİRAN</c:v>
              </c:pt>
            </c:strLit>
          </c:cat>
          <c:val>
            <c:numLit>
              <c:formatCode>General</c:formatCode>
              <c:ptCount val="6"/>
              <c:pt idx="0">
                <c:v>4</c:v>
              </c:pt>
              <c:pt idx="1">
                <c:v>0</c:v>
              </c:pt>
              <c:pt idx="2">
                <c:v>0</c:v>
              </c:pt>
              <c:pt idx="3">
                <c:v>0</c:v>
              </c:pt>
              <c:pt idx="4">
                <c:v>0</c:v>
              </c:pt>
              <c:pt idx="5">
                <c:v>0</c:v>
              </c:pt>
            </c:numLit>
          </c:val>
          <c:extLst xmlns:c16r2="http://schemas.microsoft.com/office/drawing/2015/06/chart">
            <c:ext xmlns:c16="http://schemas.microsoft.com/office/drawing/2014/chart" uri="{C3380CC4-5D6E-409C-BE32-E72D297353CC}">
              <c16:uniqueId val="{00000005-6742-4E7B-B811-607D30FCF4F4}"/>
            </c:ext>
          </c:extLst>
        </c:ser>
        <c:ser>
          <c:idx val="6"/>
          <c:order val="6"/>
          <c:tx>
            <c:v>RIFAMISIN SODYUM</c:v>
          </c:tx>
          <c:spPr>
            <a:solidFill>
              <a:schemeClr val="accent1">
                <a:lumMod val="6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6"/>
              <c:pt idx="0">
                <c:v>OCAK</c:v>
              </c:pt>
              <c:pt idx="1">
                <c:v>ŞUBAT</c:v>
              </c:pt>
              <c:pt idx="2">
                <c:v>MART</c:v>
              </c:pt>
              <c:pt idx="3">
                <c:v>NİSAN</c:v>
              </c:pt>
              <c:pt idx="4">
                <c:v>MAYIS</c:v>
              </c:pt>
              <c:pt idx="5">
                <c:v>HAZİRAN</c:v>
              </c:pt>
            </c:strLit>
          </c:cat>
          <c:val>
            <c:numLit>
              <c:formatCode>General</c:formatCode>
              <c:ptCount val="6"/>
              <c:pt idx="0">
                <c:v>46</c:v>
              </c:pt>
              <c:pt idx="1">
                <c:v>50</c:v>
              </c:pt>
              <c:pt idx="2">
                <c:v>0</c:v>
              </c:pt>
              <c:pt idx="3">
                <c:v>70</c:v>
              </c:pt>
              <c:pt idx="4">
                <c:v>20</c:v>
              </c:pt>
              <c:pt idx="5">
                <c:v>0</c:v>
              </c:pt>
            </c:numLit>
          </c:val>
          <c:extLst xmlns:c16r2="http://schemas.microsoft.com/office/drawing/2015/06/chart">
            <c:ext xmlns:c16="http://schemas.microsoft.com/office/drawing/2014/chart" uri="{C3380CC4-5D6E-409C-BE32-E72D297353CC}">
              <c16:uniqueId val="{00000006-6742-4E7B-B811-607D30FCF4F4}"/>
            </c:ext>
          </c:extLst>
        </c:ser>
        <c:ser>
          <c:idx val="7"/>
          <c:order val="7"/>
          <c:tx>
            <c:v>SEFTRIAKSON</c:v>
          </c:tx>
          <c:spPr>
            <a:solidFill>
              <a:schemeClr val="accent2">
                <a:lumMod val="6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6"/>
              <c:pt idx="0">
                <c:v>OCAK</c:v>
              </c:pt>
              <c:pt idx="1">
                <c:v>ŞUBAT</c:v>
              </c:pt>
              <c:pt idx="2">
                <c:v>MART</c:v>
              </c:pt>
              <c:pt idx="3">
                <c:v>NİSAN</c:v>
              </c:pt>
              <c:pt idx="4">
                <c:v>MAYIS</c:v>
              </c:pt>
              <c:pt idx="5">
                <c:v>HAZİRAN</c:v>
              </c:pt>
            </c:strLit>
          </c:cat>
          <c:val>
            <c:numLit>
              <c:formatCode>General</c:formatCode>
              <c:ptCount val="6"/>
              <c:pt idx="0">
                <c:v>7</c:v>
              </c:pt>
              <c:pt idx="1">
                <c:v>8</c:v>
              </c:pt>
              <c:pt idx="2">
                <c:v>23</c:v>
              </c:pt>
              <c:pt idx="3">
                <c:v>12</c:v>
              </c:pt>
              <c:pt idx="4">
                <c:v>75</c:v>
              </c:pt>
              <c:pt idx="5">
                <c:v>25</c:v>
              </c:pt>
            </c:numLit>
          </c:val>
          <c:extLst xmlns:c16r2="http://schemas.microsoft.com/office/drawing/2015/06/chart">
            <c:ext xmlns:c16="http://schemas.microsoft.com/office/drawing/2014/chart" uri="{C3380CC4-5D6E-409C-BE32-E72D297353CC}">
              <c16:uniqueId val="{00000007-6742-4E7B-B811-607D30FCF4F4}"/>
            </c:ext>
          </c:extLst>
        </c:ser>
        <c:ser>
          <c:idx val="8"/>
          <c:order val="8"/>
          <c:tx>
            <c:v>SIPROFLOKSASIN</c:v>
          </c:tx>
          <c:spPr>
            <a:solidFill>
              <a:schemeClr val="accent3">
                <a:lumMod val="6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6"/>
              <c:pt idx="0">
                <c:v>OCAK</c:v>
              </c:pt>
              <c:pt idx="1">
                <c:v>ŞUBAT</c:v>
              </c:pt>
              <c:pt idx="2">
                <c:v>MART</c:v>
              </c:pt>
              <c:pt idx="3">
                <c:v>NİSAN</c:v>
              </c:pt>
              <c:pt idx="4">
                <c:v>MAYIS</c:v>
              </c:pt>
              <c:pt idx="5">
                <c:v>HAZİRAN</c:v>
              </c:pt>
            </c:strLit>
          </c:cat>
          <c:val>
            <c:numLit>
              <c:formatCode>General</c:formatCode>
              <c:ptCount val="6"/>
              <c:pt idx="0">
                <c:v>0</c:v>
              </c:pt>
              <c:pt idx="1">
                <c:v>0</c:v>
              </c:pt>
              <c:pt idx="2">
                <c:v>12</c:v>
              </c:pt>
              <c:pt idx="3">
                <c:v>0</c:v>
              </c:pt>
              <c:pt idx="4">
                <c:v>0</c:v>
              </c:pt>
              <c:pt idx="5">
                <c:v>0</c:v>
              </c:pt>
            </c:numLit>
          </c:val>
          <c:extLst xmlns:c16r2="http://schemas.microsoft.com/office/drawing/2015/06/chart">
            <c:ext xmlns:c16="http://schemas.microsoft.com/office/drawing/2014/chart" uri="{C3380CC4-5D6E-409C-BE32-E72D297353CC}">
              <c16:uniqueId val="{00000008-6742-4E7B-B811-607D30FCF4F4}"/>
            </c:ext>
          </c:extLst>
        </c:ser>
        <c:dLbls>
          <c:showVal val="1"/>
        </c:dLbls>
        <c:gapWidth val="219"/>
        <c:overlap val="-27"/>
        <c:axId val="109613440"/>
        <c:axId val="109614976"/>
      </c:barChart>
      <c:catAx>
        <c:axId val="10961344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09614976"/>
        <c:crosses val="autoZero"/>
        <c:auto val="1"/>
        <c:lblAlgn val="ctr"/>
        <c:lblOffset val="100"/>
      </c:catAx>
      <c:valAx>
        <c:axId val="10961497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09613440"/>
        <c:crosses val="autoZero"/>
        <c:crossBetween val="between"/>
      </c:valAx>
      <c:spPr>
        <a:noFill/>
        <a:ln>
          <a:noFill/>
        </a:ln>
        <a:effectLst/>
      </c:spPr>
    </c:plotArea>
    <c:legend>
      <c:legendPos val="r"/>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1"/>
  <c:extLst xmlns:c16r2="http://schemas.microsoft.com/office/drawing/2015/06/chart"/>
</c:chartSpace>
</file>

<file path=ppt/charts/chart6.xml><?xml version="1.0" encoding="utf-8"?>
<c:chartSpace xmlns:c="http://schemas.openxmlformats.org/drawingml/2006/chart" xmlns:a="http://schemas.openxmlformats.org/drawingml/2006/main" xmlns:r="http://schemas.openxmlformats.org/officeDocument/2006/relationships">
  <c:lang val="tr-TR"/>
  <c:pivotSource>
    <c:name>[Kitap1]Sayfa1!PivotTable1</c:name>
    <c:fmtId val="3"/>
  </c:pivotSource>
  <c:chart>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1"/>
        <c:spPr>
          <a:solidFill>
            <a:schemeClr val="accent1"/>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extLst>
        </c:dLbl>
      </c:pivotFmt>
    </c:pivotFmts>
    <c:plotArea>
      <c:layout/>
      <c:barChart>
        <c:barDir val="col"/>
        <c:grouping val="clustered"/>
        <c:ser>
          <c:idx val="0"/>
          <c:order val="0"/>
          <c:tx>
            <c:strRef>
              <c:f>Sayfa1!$I$7:$I$8</c:f>
              <c:strCache>
                <c:ptCount val="1"/>
                <c:pt idx="0">
                  <c:v>ACİL POLİKLİNİK</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Sayfa1!$H$9:$H$15</c:f>
              <c:strCache>
                <c:ptCount val="6"/>
                <c:pt idx="0">
                  <c:v>OCAK</c:v>
                </c:pt>
                <c:pt idx="1">
                  <c:v>ŞUBAT</c:v>
                </c:pt>
                <c:pt idx="2">
                  <c:v>MART</c:v>
                </c:pt>
                <c:pt idx="3">
                  <c:v>NİSAN</c:v>
                </c:pt>
                <c:pt idx="4">
                  <c:v>MAYIS</c:v>
                </c:pt>
                <c:pt idx="5">
                  <c:v>HAZİRAN</c:v>
                </c:pt>
              </c:strCache>
            </c:strRef>
          </c:cat>
          <c:val>
            <c:numRef>
              <c:f>Sayfa1!$I$9:$I$15</c:f>
              <c:numCache>
                <c:formatCode>General</c:formatCode>
                <c:ptCount val="6"/>
                <c:pt idx="0">
                  <c:v>116</c:v>
                </c:pt>
                <c:pt idx="1">
                  <c:v>210</c:v>
                </c:pt>
                <c:pt idx="2">
                  <c:v>30</c:v>
                </c:pt>
                <c:pt idx="3">
                  <c:v>55</c:v>
                </c:pt>
                <c:pt idx="4">
                  <c:v>160</c:v>
                </c:pt>
                <c:pt idx="5">
                  <c:v>150</c:v>
                </c:pt>
              </c:numCache>
            </c:numRef>
          </c:val>
          <c:extLst xmlns:c16r2="http://schemas.microsoft.com/office/drawing/2015/06/chart">
            <c:ext xmlns:c16="http://schemas.microsoft.com/office/drawing/2014/chart" uri="{C3380CC4-5D6E-409C-BE32-E72D297353CC}">
              <c16:uniqueId val="{00000000-1C7A-4C58-910B-7AA43B786B24}"/>
            </c:ext>
          </c:extLst>
        </c:ser>
        <c:ser>
          <c:idx val="1"/>
          <c:order val="1"/>
          <c:tx>
            <c:strRef>
              <c:f>Sayfa1!$J$7:$J$8</c:f>
              <c:strCache>
                <c:ptCount val="1"/>
                <c:pt idx="0">
                  <c:v>AMELİYATHANE</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Sayfa1!$H$9:$H$15</c:f>
              <c:strCache>
                <c:ptCount val="6"/>
                <c:pt idx="0">
                  <c:v>OCAK</c:v>
                </c:pt>
                <c:pt idx="1">
                  <c:v>ŞUBAT</c:v>
                </c:pt>
                <c:pt idx="2">
                  <c:v>MART</c:v>
                </c:pt>
                <c:pt idx="3">
                  <c:v>NİSAN</c:v>
                </c:pt>
                <c:pt idx="4">
                  <c:v>MAYIS</c:v>
                </c:pt>
                <c:pt idx="5">
                  <c:v>HAZİRAN</c:v>
                </c:pt>
              </c:strCache>
            </c:strRef>
          </c:cat>
          <c:val>
            <c:numRef>
              <c:f>Sayfa1!$J$9:$J$15</c:f>
              <c:numCache>
                <c:formatCode>General</c:formatCode>
                <c:ptCount val="6"/>
                <c:pt idx="0">
                  <c:v>10</c:v>
                </c:pt>
              </c:numCache>
            </c:numRef>
          </c:val>
          <c:extLst xmlns:c16r2="http://schemas.microsoft.com/office/drawing/2015/06/chart">
            <c:ext xmlns:c16="http://schemas.microsoft.com/office/drawing/2014/chart" uri="{C3380CC4-5D6E-409C-BE32-E72D297353CC}">
              <c16:uniqueId val="{00000001-1C7A-4C58-910B-7AA43B786B24}"/>
            </c:ext>
          </c:extLst>
        </c:ser>
        <c:ser>
          <c:idx val="2"/>
          <c:order val="2"/>
          <c:tx>
            <c:strRef>
              <c:f>Sayfa1!$K$7:$K$8</c:f>
              <c:strCache>
                <c:ptCount val="1"/>
                <c:pt idx="0">
                  <c:v>Çocuk Sağlığı ve Hastalıkları</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Sayfa1!$H$9:$H$15</c:f>
              <c:strCache>
                <c:ptCount val="6"/>
                <c:pt idx="0">
                  <c:v>OCAK</c:v>
                </c:pt>
                <c:pt idx="1">
                  <c:v>ŞUBAT</c:v>
                </c:pt>
                <c:pt idx="2">
                  <c:v>MART</c:v>
                </c:pt>
                <c:pt idx="3">
                  <c:v>NİSAN</c:v>
                </c:pt>
                <c:pt idx="4">
                  <c:v>MAYIS</c:v>
                </c:pt>
                <c:pt idx="5">
                  <c:v>HAZİRAN</c:v>
                </c:pt>
              </c:strCache>
            </c:strRef>
          </c:cat>
          <c:val>
            <c:numRef>
              <c:f>Sayfa1!$K$9:$K$15</c:f>
              <c:numCache>
                <c:formatCode>General</c:formatCode>
                <c:ptCount val="6"/>
                <c:pt idx="0">
                  <c:v>18</c:v>
                </c:pt>
                <c:pt idx="1">
                  <c:v>16</c:v>
                </c:pt>
                <c:pt idx="2">
                  <c:v>65</c:v>
                </c:pt>
              </c:numCache>
            </c:numRef>
          </c:val>
          <c:extLst xmlns:c16r2="http://schemas.microsoft.com/office/drawing/2015/06/chart">
            <c:ext xmlns:c16="http://schemas.microsoft.com/office/drawing/2014/chart" uri="{C3380CC4-5D6E-409C-BE32-E72D297353CC}">
              <c16:uniqueId val="{00000002-1C7A-4C58-910B-7AA43B786B24}"/>
            </c:ext>
          </c:extLst>
        </c:ser>
        <c:ser>
          <c:idx val="3"/>
          <c:order val="3"/>
          <c:tx>
            <c:strRef>
              <c:f>Sayfa1!$L$7:$L$8</c:f>
              <c:strCache>
                <c:ptCount val="1"/>
                <c:pt idx="0">
                  <c:v>Dahiliye Polk.</c:v>
                </c:pt>
              </c:strCache>
            </c:strRef>
          </c:tx>
          <c:spPr>
            <a:solidFill>
              <a:schemeClr val="accent4"/>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Sayfa1!$H$9:$H$15</c:f>
              <c:strCache>
                <c:ptCount val="6"/>
                <c:pt idx="0">
                  <c:v>OCAK</c:v>
                </c:pt>
                <c:pt idx="1">
                  <c:v>ŞUBAT</c:v>
                </c:pt>
                <c:pt idx="2">
                  <c:v>MART</c:v>
                </c:pt>
                <c:pt idx="3">
                  <c:v>NİSAN</c:v>
                </c:pt>
                <c:pt idx="4">
                  <c:v>MAYIS</c:v>
                </c:pt>
                <c:pt idx="5">
                  <c:v>HAZİRAN</c:v>
                </c:pt>
              </c:strCache>
            </c:strRef>
          </c:cat>
          <c:val>
            <c:numRef>
              <c:f>Sayfa1!$L$9:$L$15</c:f>
              <c:numCache>
                <c:formatCode>General</c:formatCode>
                <c:ptCount val="6"/>
                <c:pt idx="0">
                  <c:v>75</c:v>
                </c:pt>
                <c:pt idx="1">
                  <c:v>64</c:v>
                </c:pt>
                <c:pt idx="2">
                  <c:v>13</c:v>
                </c:pt>
              </c:numCache>
            </c:numRef>
          </c:val>
          <c:extLst xmlns:c16r2="http://schemas.microsoft.com/office/drawing/2015/06/chart">
            <c:ext xmlns:c16="http://schemas.microsoft.com/office/drawing/2014/chart" uri="{C3380CC4-5D6E-409C-BE32-E72D297353CC}">
              <c16:uniqueId val="{00000003-1C7A-4C58-910B-7AA43B786B24}"/>
            </c:ext>
          </c:extLst>
        </c:ser>
        <c:ser>
          <c:idx val="4"/>
          <c:order val="4"/>
          <c:tx>
            <c:strRef>
              <c:f>Sayfa1!$M$7:$M$8</c:f>
              <c:strCache>
                <c:ptCount val="1"/>
                <c:pt idx="0">
                  <c:v>DAHİLİYE SERVİS</c:v>
                </c:pt>
              </c:strCache>
            </c:strRef>
          </c:tx>
          <c:spPr>
            <a:solidFill>
              <a:schemeClr val="accent5"/>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Sayfa1!$H$9:$H$15</c:f>
              <c:strCache>
                <c:ptCount val="6"/>
                <c:pt idx="0">
                  <c:v>OCAK</c:v>
                </c:pt>
                <c:pt idx="1">
                  <c:v>ŞUBAT</c:v>
                </c:pt>
                <c:pt idx="2">
                  <c:v>MART</c:v>
                </c:pt>
                <c:pt idx="3">
                  <c:v>NİSAN</c:v>
                </c:pt>
                <c:pt idx="4">
                  <c:v>MAYIS</c:v>
                </c:pt>
                <c:pt idx="5">
                  <c:v>HAZİRAN</c:v>
                </c:pt>
              </c:strCache>
            </c:strRef>
          </c:cat>
          <c:val>
            <c:numRef>
              <c:f>Sayfa1!$M$9:$M$15</c:f>
              <c:numCache>
                <c:formatCode>General</c:formatCode>
                <c:ptCount val="6"/>
                <c:pt idx="0">
                  <c:v>207</c:v>
                </c:pt>
                <c:pt idx="1">
                  <c:v>271</c:v>
                </c:pt>
                <c:pt idx="2">
                  <c:v>220</c:v>
                </c:pt>
                <c:pt idx="3">
                  <c:v>10</c:v>
                </c:pt>
                <c:pt idx="4">
                  <c:v>22</c:v>
                </c:pt>
                <c:pt idx="5">
                  <c:v>54</c:v>
                </c:pt>
              </c:numCache>
            </c:numRef>
          </c:val>
          <c:extLst xmlns:c16r2="http://schemas.microsoft.com/office/drawing/2015/06/chart">
            <c:ext xmlns:c16="http://schemas.microsoft.com/office/drawing/2014/chart" uri="{C3380CC4-5D6E-409C-BE32-E72D297353CC}">
              <c16:uniqueId val="{00000004-1C7A-4C58-910B-7AA43B786B24}"/>
            </c:ext>
          </c:extLst>
        </c:ser>
        <c:ser>
          <c:idx val="5"/>
          <c:order val="5"/>
          <c:tx>
            <c:strRef>
              <c:f>Sayfa1!$N$7:$N$8</c:f>
              <c:strCache>
                <c:ptCount val="1"/>
                <c:pt idx="0">
                  <c:v>EVDE SAĞLIK HİZMETLERİ</c:v>
                </c:pt>
              </c:strCache>
            </c:strRef>
          </c:tx>
          <c:spPr>
            <a:solidFill>
              <a:schemeClr val="accent6"/>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Sayfa1!$H$9:$H$15</c:f>
              <c:strCache>
                <c:ptCount val="6"/>
                <c:pt idx="0">
                  <c:v>OCAK</c:v>
                </c:pt>
                <c:pt idx="1">
                  <c:v>ŞUBAT</c:v>
                </c:pt>
                <c:pt idx="2">
                  <c:v>MART</c:v>
                </c:pt>
                <c:pt idx="3">
                  <c:v>NİSAN</c:v>
                </c:pt>
                <c:pt idx="4">
                  <c:v>MAYIS</c:v>
                </c:pt>
                <c:pt idx="5">
                  <c:v>HAZİRAN</c:v>
                </c:pt>
              </c:strCache>
            </c:strRef>
          </c:cat>
          <c:val>
            <c:numRef>
              <c:f>Sayfa1!$N$9:$N$15</c:f>
              <c:numCache>
                <c:formatCode>General</c:formatCode>
                <c:ptCount val="6"/>
                <c:pt idx="2">
                  <c:v>45</c:v>
                </c:pt>
                <c:pt idx="3">
                  <c:v>13</c:v>
                </c:pt>
                <c:pt idx="4">
                  <c:v>42</c:v>
                </c:pt>
                <c:pt idx="5">
                  <c:v>30</c:v>
                </c:pt>
              </c:numCache>
            </c:numRef>
          </c:val>
          <c:extLst xmlns:c16r2="http://schemas.microsoft.com/office/drawing/2015/06/chart">
            <c:ext xmlns:c16="http://schemas.microsoft.com/office/drawing/2014/chart" uri="{C3380CC4-5D6E-409C-BE32-E72D297353CC}">
              <c16:uniqueId val="{00000005-1C7A-4C58-910B-7AA43B786B24}"/>
            </c:ext>
          </c:extLst>
        </c:ser>
        <c:ser>
          <c:idx val="6"/>
          <c:order val="6"/>
          <c:tx>
            <c:strRef>
              <c:f>Sayfa1!$O$7:$O$8</c:f>
              <c:strCache>
                <c:ptCount val="1"/>
                <c:pt idx="0">
                  <c:v>GENEL CERRAH POLK.1</c:v>
                </c:pt>
              </c:strCache>
            </c:strRef>
          </c:tx>
          <c:spPr>
            <a:solidFill>
              <a:schemeClr val="accent1">
                <a:lumMod val="6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Sayfa1!$H$9:$H$15</c:f>
              <c:strCache>
                <c:ptCount val="6"/>
                <c:pt idx="0">
                  <c:v>OCAK</c:v>
                </c:pt>
                <c:pt idx="1">
                  <c:v>ŞUBAT</c:v>
                </c:pt>
                <c:pt idx="2">
                  <c:v>MART</c:v>
                </c:pt>
                <c:pt idx="3">
                  <c:v>NİSAN</c:v>
                </c:pt>
                <c:pt idx="4">
                  <c:v>MAYIS</c:v>
                </c:pt>
                <c:pt idx="5">
                  <c:v>HAZİRAN</c:v>
                </c:pt>
              </c:strCache>
            </c:strRef>
          </c:cat>
          <c:val>
            <c:numRef>
              <c:f>Sayfa1!$O$9:$O$15</c:f>
              <c:numCache>
                <c:formatCode>General</c:formatCode>
                <c:ptCount val="6"/>
                <c:pt idx="0">
                  <c:v>15</c:v>
                </c:pt>
                <c:pt idx="2">
                  <c:v>10</c:v>
                </c:pt>
              </c:numCache>
            </c:numRef>
          </c:val>
          <c:extLst xmlns:c16r2="http://schemas.microsoft.com/office/drawing/2015/06/chart">
            <c:ext xmlns:c16="http://schemas.microsoft.com/office/drawing/2014/chart" uri="{C3380CC4-5D6E-409C-BE32-E72D297353CC}">
              <c16:uniqueId val="{00000006-1C7A-4C58-910B-7AA43B786B24}"/>
            </c:ext>
          </c:extLst>
        </c:ser>
        <c:ser>
          <c:idx val="7"/>
          <c:order val="7"/>
          <c:tx>
            <c:strRef>
              <c:f>Sayfa1!$P$7:$P$8</c:f>
              <c:strCache>
                <c:ptCount val="1"/>
                <c:pt idx="0">
                  <c:v>GENEL SERVİS DEPOSU</c:v>
                </c:pt>
              </c:strCache>
            </c:strRef>
          </c:tx>
          <c:spPr>
            <a:solidFill>
              <a:schemeClr val="accent2">
                <a:lumMod val="6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Sayfa1!$H$9:$H$15</c:f>
              <c:strCache>
                <c:ptCount val="6"/>
                <c:pt idx="0">
                  <c:v>OCAK</c:v>
                </c:pt>
                <c:pt idx="1">
                  <c:v>ŞUBAT</c:v>
                </c:pt>
                <c:pt idx="2">
                  <c:v>MART</c:v>
                </c:pt>
                <c:pt idx="3">
                  <c:v>NİSAN</c:v>
                </c:pt>
                <c:pt idx="4">
                  <c:v>MAYIS</c:v>
                </c:pt>
                <c:pt idx="5">
                  <c:v>HAZİRAN</c:v>
                </c:pt>
              </c:strCache>
            </c:strRef>
          </c:cat>
          <c:val>
            <c:numRef>
              <c:f>Sayfa1!$P$9:$P$15</c:f>
              <c:numCache>
                <c:formatCode>General</c:formatCode>
                <c:ptCount val="6"/>
                <c:pt idx="0">
                  <c:v>273</c:v>
                </c:pt>
                <c:pt idx="1">
                  <c:v>13</c:v>
                </c:pt>
              </c:numCache>
            </c:numRef>
          </c:val>
          <c:extLst xmlns:c16r2="http://schemas.microsoft.com/office/drawing/2015/06/chart">
            <c:ext xmlns:c16="http://schemas.microsoft.com/office/drawing/2014/chart" uri="{C3380CC4-5D6E-409C-BE32-E72D297353CC}">
              <c16:uniqueId val="{00000007-1C7A-4C58-910B-7AA43B786B24}"/>
            </c:ext>
          </c:extLst>
        </c:ser>
        <c:ser>
          <c:idx val="8"/>
          <c:order val="8"/>
          <c:tx>
            <c:strRef>
              <c:f>Sayfa1!$Q$7:$Q$8</c:f>
              <c:strCache>
                <c:ptCount val="1"/>
                <c:pt idx="0">
                  <c:v>Hemodiyaliz Deposu</c:v>
                </c:pt>
              </c:strCache>
            </c:strRef>
          </c:tx>
          <c:spPr>
            <a:solidFill>
              <a:schemeClr val="accent3">
                <a:lumMod val="6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Sayfa1!$H$9:$H$15</c:f>
              <c:strCache>
                <c:ptCount val="6"/>
                <c:pt idx="0">
                  <c:v>OCAK</c:v>
                </c:pt>
                <c:pt idx="1">
                  <c:v>ŞUBAT</c:v>
                </c:pt>
                <c:pt idx="2">
                  <c:v>MART</c:v>
                </c:pt>
                <c:pt idx="3">
                  <c:v>NİSAN</c:v>
                </c:pt>
                <c:pt idx="4">
                  <c:v>MAYIS</c:v>
                </c:pt>
                <c:pt idx="5">
                  <c:v>HAZİRAN</c:v>
                </c:pt>
              </c:strCache>
            </c:strRef>
          </c:cat>
          <c:val>
            <c:numRef>
              <c:f>Sayfa1!$Q$9:$Q$15</c:f>
              <c:numCache>
                <c:formatCode>General</c:formatCode>
                <c:ptCount val="6"/>
                <c:pt idx="3">
                  <c:v>5</c:v>
                </c:pt>
                <c:pt idx="5">
                  <c:v>10</c:v>
                </c:pt>
              </c:numCache>
            </c:numRef>
          </c:val>
          <c:extLst xmlns:c16r2="http://schemas.microsoft.com/office/drawing/2015/06/chart">
            <c:ext xmlns:c16="http://schemas.microsoft.com/office/drawing/2014/chart" uri="{C3380CC4-5D6E-409C-BE32-E72D297353CC}">
              <c16:uniqueId val="{00000008-1C7A-4C58-910B-7AA43B786B24}"/>
            </c:ext>
          </c:extLst>
        </c:ser>
        <c:ser>
          <c:idx val="9"/>
          <c:order val="9"/>
          <c:tx>
            <c:strRef>
              <c:f>Sayfa1!$R$7:$R$8</c:f>
              <c:strCache>
                <c:ptCount val="1"/>
                <c:pt idx="0">
                  <c:v>KADIN HAST-DOGUM SERVİSİ</c:v>
                </c:pt>
              </c:strCache>
            </c:strRef>
          </c:tx>
          <c:spPr>
            <a:solidFill>
              <a:schemeClr val="accent4">
                <a:lumMod val="6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Sayfa1!$H$9:$H$15</c:f>
              <c:strCache>
                <c:ptCount val="6"/>
                <c:pt idx="0">
                  <c:v>OCAK</c:v>
                </c:pt>
                <c:pt idx="1">
                  <c:v>ŞUBAT</c:v>
                </c:pt>
                <c:pt idx="2">
                  <c:v>MART</c:v>
                </c:pt>
                <c:pt idx="3">
                  <c:v>NİSAN</c:v>
                </c:pt>
                <c:pt idx="4">
                  <c:v>MAYIS</c:v>
                </c:pt>
                <c:pt idx="5">
                  <c:v>HAZİRAN</c:v>
                </c:pt>
              </c:strCache>
            </c:strRef>
          </c:cat>
          <c:val>
            <c:numRef>
              <c:f>Sayfa1!$R$9:$R$15</c:f>
              <c:numCache>
                <c:formatCode>General</c:formatCode>
                <c:ptCount val="6"/>
                <c:pt idx="2">
                  <c:v>1</c:v>
                </c:pt>
              </c:numCache>
            </c:numRef>
          </c:val>
          <c:extLst xmlns:c16r2="http://schemas.microsoft.com/office/drawing/2015/06/chart">
            <c:ext xmlns:c16="http://schemas.microsoft.com/office/drawing/2014/chart" uri="{C3380CC4-5D6E-409C-BE32-E72D297353CC}">
              <c16:uniqueId val="{00000009-1C7A-4C58-910B-7AA43B786B24}"/>
            </c:ext>
          </c:extLst>
        </c:ser>
        <c:ser>
          <c:idx val="10"/>
          <c:order val="10"/>
          <c:tx>
            <c:strRef>
              <c:f>Sayfa1!$S$7:$S$8</c:f>
              <c:strCache>
                <c:ptCount val="1"/>
                <c:pt idx="0">
                  <c:v>PALYATİF BAKIM MERKEZ</c:v>
                </c:pt>
              </c:strCache>
            </c:strRef>
          </c:tx>
          <c:spPr>
            <a:solidFill>
              <a:schemeClr val="accent5">
                <a:lumMod val="6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Sayfa1!$H$9:$H$15</c:f>
              <c:strCache>
                <c:ptCount val="6"/>
                <c:pt idx="0">
                  <c:v>OCAK</c:v>
                </c:pt>
                <c:pt idx="1">
                  <c:v>ŞUBAT</c:v>
                </c:pt>
                <c:pt idx="2">
                  <c:v>MART</c:v>
                </c:pt>
                <c:pt idx="3">
                  <c:v>NİSAN</c:v>
                </c:pt>
                <c:pt idx="4">
                  <c:v>MAYIS</c:v>
                </c:pt>
                <c:pt idx="5">
                  <c:v>HAZİRAN</c:v>
                </c:pt>
              </c:strCache>
            </c:strRef>
          </c:cat>
          <c:val>
            <c:numRef>
              <c:f>Sayfa1!$S$9:$S$15</c:f>
              <c:numCache>
                <c:formatCode>General</c:formatCode>
                <c:ptCount val="6"/>
                <c:pt idx="0">
                  <c:v>34</c:v>
                </c:pt>
                <c:pt idx="1">
                  <c:v>2</c:v>
                </c:pt>
                <c:pt idx="2">
                  <c:v>3</c:v>
                </c:pt>
              </c:numCache>
            </c:numRef>
          </c:val>
          <c:extLst xmlns:c16r2="http://schemas.microsoft.com/office/drawing/2015/06/chart">
            <c:ext xmlns:c16="http://schemas.microsoft.com/office/drawing/2014/chart" uri="{C3380CC4-5D6E-409C-BE32-E72D297353CC}">
              <c16:uniqueId val="{0000000A-1C7A-4C58-910B-7AA43B786B24}"/>
            </c:ext>
          </c:extLst>
        </c:ser>
        <c:dLbls>
          <c:showVal val="1"/>
        </c:dLbls>
        <c:gapWidth val="219"/>
        <c:overlap val="-27"/>
        <c:axId val="110001152"/>
        <c:axId val="110023424"/>
      </c:barChart>
      <c:catAx>
        <c:axId val="11000115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10023424"/>
        <c:crosses val="autoZero"/>
        <c:auto val="1"/>
        <c:lblAlgn val="ctr"/>
        <c:lblOffset val="100"/>
      </c:catAx>
      <c:valAx>
        <c:axId val="11002342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10001152"/>
        <c:crosses val="autoZero"/>
        <c:crossBetween val="between"/>
      </c:valAx>
      <c:spPr>
        <a:noFill/>
        <a:ln>
          <a:noFill/>
        </a:ln>
        <a:effectLst/>
      </c:spPr>
    </c:plotArea>
    <c:legend>
      <c:legendPos val="r"/>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1"/>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564A6C-30FC-4564-8814-C1B926FFD3CA}" type="datetimeFigureOut">
              <a:rPr lang="tr-TR" smtClean="0"/>
              <a:pPr/>
              <a:t>06.10.2021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4AB68-990F-4E4E-B64B-FD37BFC705E3}" type="slidenum">
              <a:rPr lang="tr-TR" smtClean="0"/>
              <a:pPr/>
              <a:t>‹#›</a:t>
            </a:fld>
            <a:endParaRPr lang="tr-TR"/>
          </a:p>
        </p:txBody>
      </p:sp>
    </p:spTree>
    <p:extLst>
      <p:ext uri="{BB962C8B-B14F-4D97-AF65-F5344CB8AC3E}">
        <p14:creationId xmlns:p14="http://schemas.microsoft.com/office/powerpoint/2010/main" xmlns="" val="2908881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6F60BED5-7D7E-4C82-87CB-104E77C71D21}" type="datetimeFigureOut">
              <a:rPr lang="tr-TR" smtClean="0"/>
              <a:pPr/>
              <a:t>06.10.2021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3D2B50C-3A74-47D6-8157-0D607D22016B}" type="slidenum">
              <a:rPr lang="tr-TR" smtClean="0"/>
              <a:pPr/>
              <a:t>‹#›</a:t>
            </a:fld>
            <a:endParaRPr lang="tr-TR"/>
          </a:p>
        </p:txBody>
      </p:sp>
    </p:spTree>
    <p:extLst>
      <p:ext uri="{BB962C8B-B14F-4D97-AF65-F5344CB8AC3E}">
        <p14:creationId xmlns:p14="http://schemas.microsoft.com/office/powerpoint/2010/main" xmlns="" val="1493793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F60BED5-7D7E-4C82-87CB-104E77C71D21}" type="datetimeFigureOut">
              <a:rPr lang="tr-TR" smtClean="0"/>
              <a:pPr/>
              <a:t>06.10.2021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3D2B50C-3A74-47D6-8157-0D607D22016B}" type="slidenum">
              <a:rPr lang="tr-TR" smtClean="0"/>
              <a:pPr/>
              <a:t>‹#›</a:t>
            </a:fld>
            <a:endParaRPr lang="tr-TR"/>
          </a:p>
        </p:txBody>
      </p:sp>
    </p:spTree>
    <p:extLst>
      <p:ext uri="{BB962C8B-B14F-4D97-AF65-F5344CB8AC3E}">
        <p14:creationId xmlns:p14="http://schemas.microsoft.com/office/powerpoint/2010/main" xmlns="" val="1308118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F60BED5-7D7E-4C82-87CB-104E77C71D21}" type="datetimeFigureOut">
              <a:rPr lang="tr-TR" smtClean="0"/>
              <a:pPr/>
              <a:t>06.10.2021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3D2B50C-3A74-47D6-8157-0D607D22016B}" type="slidenum">
              <a:rPr lang="tr-TR" smtClean="0"/>
              <a:pPr/>
              <a:t>‹#›</a:t>
            </a:fld>
            <a:endParaRPr lang="tr-TR"/>
          </a:p>
        </p:txBody>
      </p:sp>
    </p:spTree>
    <p:extLst>
      <p:ext uri="{BB962C8B-B14F-4D97-AF65-F5344CB8AC3E}">
        <p14:creationId xmlns:p14="http://schemas.microsoft.com/office/powerpoint/2010/main" xmlns="" val="2347860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F60BED5-7D7E-4C82-87CB-104E77C71D21}" type="datetimeFigureOut">
              <a:rPr lang="tr-TR" smtClean="0"/>
              <a:pPr/>
              <a:t>06.10.2021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3D2B50C-3A74-47D6-8157-0D607D22016B}" type="slidenum">
              <a:rPr lang="tr-TR" smtClean="0"/>
              <a:pPr/>
              <a:t>‹#›</a:t>
            </a:fld>
            <a:endParaRPr lang="tr-TR"/>
          </a:p>
        </p:txBody>
      </p:sp>
    </p:spTree>
    <p:extLst>
      <p:ext uri="{BB962C8B-B14F-4D97-AF65-F5344CB8AC3E}">
        <p14:creationId xmlns:p14="http://schemas.microsoft.com/office/powerpoint/2010/main" xmlns="" val="3558983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6F60BED5-7D7E-4C82-87CB-104E77C71D21}" type="datetimeFigureOut">
              <a:rPr lang="tr-TR" smtClean="0"/>
              <a:pPr/>
              <a:t>06.10.2021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3D2B50C-3A74-47D6-8157-0D607D22016B}" type="slidenum">
              <a:rPr lang="tr-TR" smtClean="0"/>
              <a:pPr/>
              <a:t>‹#›</a:t>
            </a:fld>
            <a:endParaRPr lang="tr-TR"/>
          </a:p>
        </p:txBody>
      </p:sp>
    </p:spTree>
    <p:extLst>
      <p:ext uri="{BB962C8B-B14F-4D97-AF65-F5344CB8AC3E}">
        <p14:creationId xmlns:p14="http://schemas.microsoft.com/office/powerpoint/2010/main" xmlns="" val="1245005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F60BED5-7D7E-4C82-87CB-104E77C71D21}" type="datetimeFigureOut">
              <a:rPr lang="tr-TR" smtClean="0"/>
              <a:pPr/>
              <a:t>06.10.2021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3D2B50C-3A74-47D6-8157-0D607D22016B}" type="slidenum">
              <a:rPr lang="tr-TR" smtClean="0"/>
              <a:pPr/>
              <a:t>‹#›</a:t>
            </a:fld>
            <a:endParaRPr lang="tr-TR"/>
          </a:p>
        </p:txBody>
      </p:sp>
    </p:spTree>
    <p:extLst>
      <p:ext uri="{BB962C8B-B14F-4D97-AF65-F5344CB8AC3E}">
        <p14:creationId xmlns:p14="http://schemas.microsoft.com/office/powerpoint/2010/main" xmlns="" val="2841755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F60BED5-7D7E-4C82-87CB-104E77C71D21}" type="datetimeFigureOut">
              <a:rPr lang="tr-TR" smtClean="0"/>
              <a:pPr/>
              <a:t>06.10.2021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3D2B50C-3A74-47D6-8157-0D607D22016B}" type="slidenum">
              <a:rPr lang="tr-TR" smtClean="0"/>
              <a:pPr/>
              <a:t>‹#›</a:t>
            </a:fld>
            <a:endParaRPr lang="tr-TR"/>
          </a:p>
        </p:txBody>
      </p:sp>
    </p:spTree>
    <p:extLst>
      <p:ext uri="{BB962C8B-B14F-4D97-AF65-F5344CB8AC3E}">
        <p14:creationId xmlns:p14="http://schemas.microsoft.com/office/powerpoint/2010/main" xmlns="" val="274620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F60BED5-7D7E-4C82-87CB-104E77C71D21}" type="datetimeFigureOut">
              <a:rPr lang="tr-TR" smtClean="0"/>
              <a:pPr/>
              <a:t>06.10.2021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3D2B50C-3A74-47D6-8157-0D607D22016B}" type="slidenum">
              <a:rPr lang="tr-TR" smtClean="0"/>
              <a:pPr/>
              <a:t>‹#›</a:t>
            </a:fld>
            <a:endParaRPr lang="tr-TR"/>
          </a:p>
        </p:txBody>
      </p:sp>
    </p:spTree>
    <p:extLst>
      <p:ext uri="{BB962C8B-B14F-4D97-AF65-F5344CB8AC3E}">
        <p14:creationId xmlns:p14="http://schemas.microsoft.com/office/powerpoint/2010/main" xmlns="" val="299583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F60BED5-7D7E-4C82-87CB-104E77C71D21}" type="datetimeFigureOut">
              <a:rPr lang="tr-TR" smtClean="0"/>
              <a:pPr/>
              <a:t>06.10.2021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3D2B50C-3A74-47D6-8157-0D607D22016B}" type="slidenum">
              <a:rPr lang="tr-TR" smtClean="0"/>
              <a:pPr/>
              <a:t>‹#›</a:t>
            </a:fld>
            <a:endParaRPr lang="tr-TR"/>
          </a:p>
        </p:txBody>
      </p:sp>
    </p:spTree>
    <p:extLst>
      <p:ext uri="{BB962C8B-B14F-4D97-AF65-F5344CB8AC3E}">
        <p14:creationId xmlns:p14="http://schemas.microsoft.com/office/powerpoint/2010/main" xmlns="" val="426820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6F60BED5-7D7E-4C82-87CB-104E77C71D21}" type="datetimeFigureOut">
              <a:rPr lang="tr-TR" smtClean="0"/>
              <a:pPr/>
              <a:t>06.10.2021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3D2B50C-3A74-47D6-8157-0D607D22016B}" type="slidenum">
              <a:rPr lang="tr-TR" smtClean="0"/>
              <a:pPr/>
              <a:t>‹#›</a:t>
            </a:fld>
            <a:endParaRPr lang="tr-TR"/>
          </a:p>
        </p:txBody>
      </p:sp>
    </p:spTree>
    <p:extLst>
      <p:ext uri="{BB962C8B-B14F-4D97-AF65-F5344CB8AC3E}">
        <p14:creationId xmlns:p14="http://schemas.microsoft.com/office/powerpoint/2010/main" xmlns="" val="254168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6F60BED5-7D7E-4C82-87CB-104E77C71D21}" type="datetimeFigureOut">
              <a:rPr lang="tr-TR" smtClean="0"/>
              <a:pPr/>
              <a:t>06.10.2021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3D2B50C-3A74-47D6-8157-0D607D22016B}" type="slidenum">
              <a:rPr lang="tr-TR" smtClean="0"/>
              <a:pPr/>
              <a:t>‹#›</a:t>
            </a:fld>
            <a:endParaRPr lang="tr-TR"/>
          </a:p>
        </p:txBody>
      </p:sp>
    </p:spTree>
    <p:extLst>
      <p:ext uri="{BB962C8B-B14F-4D97-AF65-F5344CB8AC3E}">
        <p14:creationId xmlns:p14="http://schemas.microsoft.com/office/powerpoint/2010/main" xmlns="" val="417290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0BED5-7D7E-4C82-87CB-104E77C71D21}" type="datetimeFigureOut">
              <a:rPr lang="tr-TR" smtClean="0"/>
              <a:pPr/>
              <a:t>06.10.2021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2B50C-3A74-47D6-8157-0D607D22016B}" type="slidenum">
              <a:rPr lang="tr-TR" smtClean="0"/>
              <a:pPr/>
              <a:t>‹#›</a:t>
            </a:fld>
            <a:endParaRPr lang="tr-TR"/>
          </a:p>
        </p:txBody>
      </p:sp>
    </p:spTree>
    <p:extLst>
      <p:ext uri="{BB962C8B-B14F-4D97-AF65-F5344CB8AC3E}">
        <p14:creationId xmlns:p14="http://schemas.microsoft.com/office/powerpoint/2010/main" xmlns="" val="2999163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tiff"/></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Yuvarlatılmış Dikdörtgen 1"/>
          <p:cNvSpPr/>
          <p:nvPr/>
        </p:nvSpPr>
        <p:spPr>
          <a:xfrm>
            <a:off x="3863546" y="3122142"/>
            <a:ext cx="4934466" cy="8440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EBRU AVCI</a:t>
            </a:r>
          </a:p>
          <a:p>
            <a:pPr algn="ctr"/>
            <a:r>
              <a:rPr lang="tr-TR" dirty="0" smtClean="0">
                <a:solidFill>
                  <a:schemeClr val="tx1"/>
                </a:solidFill>
              </a:rPr>
              <a:t>Tıbbi Sekreter/Kalite Direktörlüğü</a:t>
            </a:r>
            <a:endParaRPr lang="tr-TR" dirty="0">
              <a:solidFill>
                <a:schemeClr val="tx1"/>
              </a:solidFill>
            </a:endParaRPr>
          </a:p>
        </p:txBody>
      </p:sp>
      <p:sp>
        <p:nvSpPr>
          <p:cNvPr id="8" name="25 Metin kutusu"/>
          <p:cNvSpPr txBox="1"/>
          <p:nvPr/>
        </p:nvSpPr>
        <p:spPr>
          <a:xfrm>
            <a:off x="1207335" y="5162482"/>
            <a:ext cx="9950155" cy="523220"/>
          </a:xfrm>
          <a:prstGeom prst="rect">
            <a:avLst/>
          </a:prstGeom>
          <a:noFill/>
        </p:spPr>
        <p:txBody>
          <a:bodyPr wrap="square" rtlCol="0">
            <a:spAutoFit/>
          </a:bodyPr>
          <a:lstStyle/>
          <a:p>
            <a:pPr algn="ctr"/>
            <a:r>
              <a:rPr lang="tr-TR" sz="2800" b="1" dirty="0">
                <a:solidFill>
                  <a:srgbClr val="C00000"/>
                </a:solidFill>
                <a:latin typeface="Arial Black" panose="020B0A04020102020204" pitchFamily="34" charset="0"/>
              </a:rPr>
              <a:t>ANTİBİYOTİK KULLANIM ORANLARI</a:t>
            </a:r>
          </a:p>
        </p:txBody>
      </p:sp>
      <p:pic>
        <p:nvPicPr>
          <p:cNvPr id="14" name="Resim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93" y="272378"/>
            <a:ext cx="1083816" cy="507135"/>
          </a:xfrm>
          <a:prstGeom prst="rect">
            <a:avLst/>
          </a:prstGeom>
        </p:spPr>
      </p:pic>
      <p:sp>
        <p:nvSpPr>
          <p:cNvPr id="15" name="Dikdörtgen 14"/>
          <p:cNvSpPr/>
          <p:nvPr/>
        </p:nvSpPr>
        <p:spPr>
          <a:xfrm>
            <a:off x="976128" y="264201"/>
            <a:ext cx="324128" cy="369332"/>
          </a:xfrm>
          <a:prstGeom prst="rect">
            <a:avLst/>
          </a:prstGeom>
        </p:spPr>
        <p:txBody>
          <a:bodyPr wrap="none">
            <a:spAutoFit/>
          </a:bodyPr>
          <a:lstStyle/>
          <a:p>
            <a:r>
              <a:rPr lang="tr-TR" b="1" dirty="0">
                <a:latin typeface="Bradley Hand ITC" panose="03070402050302030203" pitchFamily="66" charset="0"/>
              </a:rPr>
              <a:t>6</a:t>
            </a:r>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50666" y="410778"/>
            <a:ext cx="1663492" cy="1625397"/>
          </a:xfrm>
          <a:prstGeom prst="rect">
            <a:avLst/>
          </a:prstGeom>
        </p:spPr>
      </p:pic>
      <p:sp>
        <p:nvSpPr>
          <p:cNvPr id="11" name="Metin kutusu 10"/>
          <p:cNvSpPr txBox="1"/>
          <p:nvPr/>
        </p:nvSpPr>
        <p:spPr>
          <a:xfrm>
            <a:off x="4050595" y="1923827"/>
            <a:ext cx="4263633" cy="1200329"/>
          </a:xfrm>
          <a:prstGeom prst="rect">
            <a:avLst/>
          </a:prstGeom>
          <a:noFill/>
        </p:spPr>
        <p:txBody>
          <a:bodyPr wrap="square" rtlCol="0">
            <a:spAutoFit/>
          </a:bodyPr>
          <a:lstStyle/>
          <a:p>
            <a:pPr algn="ctr"/>
            <a:r>
              <a:rPr lang="tr-TR" sz="2400" cap="all" dirty="0">
                <a:solidFill>
                  <a:srgbClr val="FF0000"/>
                </a:solidFill>
              </a:rPr>
              <a:t>T.C. SAĞLIK BAKANLIĞI</a:t>
            </a:r>
          </a:p>
          <a:p>
            <a:pPr algn="ctr"/>
            <a:r>
              <a:rPr lang="tr-TR" sz="2400" cap="all" dirty="0">
                <a:solidFill>
                  <a:srgbClr val="FF0000"/>
                </a:solidFill>
              </a:rPr>
              <a:t>ADANA İL SAĞLIK MÜDÜRLÜĞÜ</a:t>
            </a:r>
          </a:p>
          <a:p>
            <a:pPr algn="ctr"/>
            <a:r>
              <a:rPr lang="tr-TR" sz="2400" cap="all" dirty="0">
                <a:solidFill>
                  <a:srgbClr val="FF0000"/>
                </a:solidFill>
              </a:rPr>
              <a:t>İMAMOĞLU DEVLET HASTANESİ</a:t>
            </a:r>
            <a:r>
              <a:rPr lang="tr-TR" sz="2400" b="1" dirty="0">
                <a:solidFill>
                  <a:schemeClr val="bg1"/>
                </a:solidFill>
                <a:latin typeface="Arial Black" panose="020B0A04020102020204" pitchFamily="34" charset="0"/>
              </a:rPr>
              <a:t>.</a:t>
            </a:r>
          </a:p>
        </p:txBody>
      </p:sp>
    </p:spTree>
    <p:extLst>
      <p:ext uri="{BB962C8B-B14F-4D97-AF65-F5344CB8AC3E}">
        <p14:creationId xmlns:p14="http://schemas.microsoft.com/office/powerpoint/2010/main" xmlns="" val="2821492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41431" y="353402"/>
            <a:ext cx="4941277" cy="1325563"/>
          </a:xfrm>
        </p:spPr>
        <p:txBody>
          <a:bodyPr/>
          <a:lstStyle/>
          <a:p>
            <a:r>
              <a:rPr lang="tr-TR" b="1" dirty="0" smtClean="0">
                <a:solidFill>
                  <a:srgbClr val="FF0000"/>
                </a:solidFill>
              </a:rPr>
              <a:t>İLAÇ YÖNETİM EKİBİ</a:t>
            </a:r>
            <a:endParaRPr lang="tr-TR" dirty="0"/>
          </a:p>
        </p:txBody>
      </p:sp>
      <p:sp>
        <p:nvSpPr>
          <p:cNvPr id="3" name="İçerik Yer Tutucusu 2"/>
          <p:cNvSpPr>
            <a:spLocks noGrp="1"/>
          </p:cNvSpPr>
          <p:nvPr>
            <p:ph idx="1"/>
          </p:nvPr>
        </p:nvSpPr>
        <p:spPr/>
        <p:txBody>
          <a:bodyPr/>
          <a:lstStyle/>
          <a:p>
            <a:endParaRPr lang="tr-TR"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3078" y="1441938"/>
            <a:ext cx="11650348" cy="52167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4 Metin kutusu"/>
          <p:cNvSpPr txBox="1"/>
          <p:nvPr/>
        </p:nvSpPr>
        <p:spPr>
          <a:xfrm>
            <a:off x="4044462" y="3634154"/>
            <a:ext cx="3950676" cy="2585323"/>
          </a:xfrm>
          <a:prstGeom prst="rect">
            <a:avLst/>
          </a:prstGeom>
          <a:solidFill>
            <a:schemeClr val="accent1"/>
          </a:solidFill>
        </p:spPr>
        <p:txBody>
          <a:bodyPr wrap="square" rtlCol="0">
            <a:spAutoFit/>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a:p>
        </p:txBody>
      </p:sp>
    </p:spTree>
    <p:extLst>
      <p:ext uri="{BB962C8B-B14F-4D97-AF65-F5344CB8AC3E}">
        <p14:creationId xmlns:p14="http://schemas.microsoft.com/office/powerpoint/2010/main" xmlns="" val="4048010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35369" y="353403"/>
            <a:ext cx="8364415" cy="889244"/>
          </a:xfrm>
        </p:spPr>
        <p:txBody>
          <a:bodyPr/>
          <a:lstStyle/>
          <a:p>
            <a:r>
              <a:rPr lang="tr-TR" b="1" dirty="0">
                <a:solidFill>
                  <a:srgbClr val="FF0000"/>
                </a:solidFill>
              </a:rPr>
              <a:t>İLAÇ YÖNETİM </a:t>
            </a:r>
            <a:r>
              <a:rPr lang="tr-TR" b="1" dirty="0" smtClean="0">
                <a:solidFill>
                  <a:srgbClr val="FF0000"/>
                </a:solidFill>
              </a:rPr>
              <a:t>EKİBİ GÖREV TANIMI</a:t>
            </a:r>
            <a:endParaRPr lang="tr-TR" dirty="0"/>
          </a:p>
        </p:txBody>
      </p:sp>
      <p:sp>
        <p:nvSpPr>
          <p:cNvPr id="3" name="İçerik Yer Tutucusu 2"/>
          <p:cNvSpPr>
            <a:spLocks noGrp="1"/>
          </p:cNvSpPr>
          <p:nvPr>
            <p:ph idx="1"/>
          </p:nvPr>
        </p:nvSpPr>
        <p:spPr/>
        <p:txBody>
          <a:bodyPr/>
          <a:lstStyle/>
          <a:p>
            <a:endParaRPr lang="tr-TR"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25413"/>
            <a:ext cx="12051323" cy="60960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4 Metin kutusu"/>
          <p:cNvSpPr txBox="1"/>
          <p:nvPr/>
        </p:nvSpPr>
        <p:spPr>
          <a:xfrm>
            <a:off x="3927231" y="2180493"/>
            <a:ext cx="4290646" cy="1477328"/>
          </a:xfrm>
          <a:prstGeom prst="rect">
            <a:avLst/>
          </a:prstGeom>
          <a:solidFill>
            <a:schemeClr val="accent1"/>
          </a:solidFill>
        </p:spPr>
        <p:txBody>
          <a:bodyPr wrap="square" rtlCol="0">
            <a:spAutoFit/>
          </a:bodyPr>
          <a:lstStyle/>
          <a:p>
            <a:endParaRPr lang="tr-TR" dirty="0" smtClean="0">
              <a:solidFill>
                <a:schemeClr val="accent1"/>
              </a:solidFill>
            </a:endParaRPr>
          </a:p>
          <a:p>
            <a:endParaRPr lang="tr-TR" dirty="0" smtClean="0">
              <a:solidFill>
                <a:schemeClr val="accent1"/>
              </a:solidFill>
            </a:endParaRPr>
          </a:p>
          <a:p>
            <a:endParaRPr lang="tr-TR" dirty="0" smtClean="0">
              <a:solidFill>
                <a:schemeClr val="accent1"/>
              </a:solidFill>
            </a:endParaRPr>
          </a:p>
          <a:p>
            <a:endParaRPr lang="tr-TR" dirty="0" smtClean="0">
              <a:solidFill>
                <a:schemeClr val="accent1"/>
              </a:solidFill>
            </a:endParaRPr>
          </a:p>
          <a:p>
            <a:endParaRPr lang="tr-TR" dirty="0">
              <a:solidFill>
                <a:schemeClr val="accent1"/>
              </a:solidFill>
            </a:endParaRPr>
          </a:p>
        </p:txBody>
      </p:sp>
    </p:spTree>
    <p:extLst>
      <p:ext uri="{BB962C8B-B14F-4D97-AF65-F5344CB8AC3E}">
        <p14:creationId xmlns:p14="http://schemas.microsoft.com/office/powerpoint/2010/main" xmlns="" val="1335490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933075" y="1292515"/>
            <a:ext cx="11120046" cy="5632311"/>
          </a:xfrm>
          <a:prstGeom prst="rect">
            <a:avLst/>
          </a:prstGeom>
          <a:noFill/>
        </p:spPr>
        <p:txBody>
          <a:bodyPr wrap="square" rtlCol="0">
            <a:spAutoFit/>
          </a:bodyPr>
          <a:lstStyle/>
          <a:p>
            <a:pPr marL="285750" indent="-285750" algn="just"/>
            <a:r>
              <a:rPr lang="tr-TR" dirty="0" smtClean="0"/>
              <a:t>    1-Çalışmalarımıza 2020  </a:t>
            </a:r>
            <a:r>
              <a:rPr lang="tr-TR" dirty="0"/>
              <a:t>yılı </a:t>
            </a:r>
            <a:r>
              <a:rPr lang="tr-TR" dirty="0" smtClean="0"/>
              <a:t>antibiyotik </a:t>
            </a:r>
            <a:r>
              <a:rPr lang="tr-TR" dirty="0"/>
              <a:t>kullanımlarının istatistiklerini inceleyerek başladık </a:t>
            </a:r>
            <a:r>
              <a:rPr lang="tr-TR" dirty="0" smtClean="0"/>
              <a:t>ve 2020 yılı ilk 6(altı) aylık dönemde toplamda hastanemizde 3512 antibiyotik kullanıldığını tespit ettik. Bu antibiyotiklerin aylara göre dağılımını inceledik. </a:t>
            </a:r>
          </a:p>
          <a:p>
            <a:pPr marL="285750" indent="-285750" algn="just"/>
            <a:r>
              <a:rPr lang="tr-TR" dirty="0"/>
              <a:t> </a:t>
            </a:r>
            <a:r>
              <a:rPr lang="tr-TR" dirty="0" smtClean="0"/>
              <a:t>   2-Hastane Bilgi Yönetim  Sistemimizi Kamu Hastaneleri Genel Müdürlüğü tarafından yayımlanan Eczacılık ve Medikal Depo hizmetlerine yönelik talimatlar ve Sağlık Kalite Standartları güncel setlerde belirtilen standartlar doğrultusunda şekillendirerek « Hasta güvenliğinin Sağlanması » ilkesi doğrultusunda ilaç </a:t>
            </a:r>
            <a:r>
              <a:rPr lang="tr-TR" dirty="0"/>
              <a:t>güvenliği konusunda </a:t>
            </a:r>
            <a:r>
              <a:rPr lang="tr-TR" dirty="0" smtClean="0"/>
              <a:t>hekimlerimize ve çalışanlarımıza  </a:t>
            </a:r>
            <a:r>
              <a:rPr lang="tr-TR" dirty="0"/>
              <a:t>kolaylık sağlamaya ve ilaçların reçete edilmesini disiplin altına almaya çalıştık. </a:t>
            </a:r>
            <a:endParaRPr lang="tr-TR" dirty="0" smtClean="0"/>
          </a:p>
          <a:p>
            <a:pPr marL="285750" indent="-285750" algn="just"/>
            <a:r>
              <a:rPr lang="tr-TR" dirty="0" smtClean="0"/>
              <a:t>   3-Çalışanlarımıza ilaç güvenliğinin sağlanmasına yönelik eğitimler verdik.Covid-19 </a:t>
            </a:r>
            <a:r>
              <a:rPr lang="tr-TR" dirty="0" err="1" smtClean="0"/>
              <a:t>pandemi</a:t>
            </a:r>
            <a:r>
              <a:rPr lang="tr-TR" dirty="0" smtClean="0"/>
              <a:t> tedbirleri kapsamında eğitimlerimizi uzaktan eğitim ya da yerinde eğitim şeklinde gerçekleştirdik.</a:t>
            </a:r>
          </a:p>
          <a:p>
            <a:pPr marL="285750" indent="-285750" algn="just"/>
            <a:r>
              <a:rPr lang="tr-TR" dirty="0"/>
              <a:t> </a:t>
            </a:r>
            <a:r>
              <a:rPr lang="tr-TR" dirty="0" smtClean="0"/>
              <a:t>  4-Afiş ve broşürler kullanarak halkımızın da akılcı ilaç ve akılcı antibiyotik kullanımı konusunda bilinçlendirilmesi ve farkındalık sağlanmasını  hedefledik </a:t>
            </a:r>
            <a:r>
              <a:rPr lang="tr-TR" dirty="0"/>
              <a:t>,</a:t>
            </a:r>
            <a:r>
              <a:rPr lang="tr-TR" dirty="0" smtClean="0"/>
              <a:t>eğitimler vererek bunları kayıt altına aldık.</a:t>
            </a:r>
          </a:p>
          <a:p>
            <a:pPr marL="285750" indent="-285750" algn="just"/>
            <a:r>
              <a:rPr lang="tr-TR" dirty="0" smtClean="0"/>
              <a:t>   5-EKK tarafından  oluşturulan antibiyotik kullanım rehberini ilgili çalışanlara tebliğ ettik.</a:t>
            </a:r>
          </a:p>
          <a:p>
            <a:pPr marL="285750" indent="-285750" algn="just"/>
            <a:r>
              <a:rPr lang="tr-TR" dirty="0"/>
              <a:t> </a:t>
            </a:r>
            <a:r>
              <a:rPr lang="tr-TR" dirty="0" smtClean="0"/>
              <a:t>  6-Gerek Sağlık Kalite Standartları gerek se Verimlilik Yerinde Değerlendirme Rehberi doğrultusunda kurumumuzun ilaç yönetimine yönelik öz değerlendirmesini gerçekleştirdik ve gerektiğinde iyileştirme faaliyeti düzenledik.</a:t>
            </a:r>
          </a:p>
          <a:p>
            <a:pPr marL="285750" indent="-285750" algn="just"/>
            <a:r>
              <a:rPr lang="tr-TR" dirty="0" smtClean="0"/>
              <a:t>  7-Hekimlerle yapılan toplantılarda  antibiyotik kullanımına yönelik farkındalık faaliyetleri düzenledik.</a:t>
            </a:r>
          </a:p>
          <a:p>
            <a:pPr marL="285750" indent="-285750" algn="just"/>
            <a:r>
              <a:rPr lang="tr-TR" dirty="0" smtClean="0"/>
              <a:t>  8-HBYS </a:t>
            </a:r>
            <a:r>
              <a:rPr lang="tr-TR" dirty="0" err="1" smtClean="0"/>
              <a:t>nde</a:t>
            </a:r>
            <a:r>
              <a:rPr lang="tr-TR" dirty="0" smtClean="0"/>
              <a:t> akılcı antibiyotik kullanımına yönelik düzenlemeler yaptık.</a:t>
            </a:r>
          </a:p>
          <a:p>
            <a:pPr marL="285750" indent="-285750" algn="just"/>
            <a:r>
              <a:rPr lang="tr-TR" dirty="0" smtClean="0"/>
              <a:t>  9-18 Kasım Avrupa Antibiyotik Farkındalık Gününde  poliklinik katında </a:t>
            </a:r>
            <a:r>
              <a:rPr lang="tr-TR" dirty="0" err="1" smtClean="0"/>
              <a:t>stand</a:t>
            </a:r>
            <a:r>
              <a:rPr lang="tr-TR" dirty="0" smtClean="0"/>
              <a:t> açılarak eczacımız tarafından halka yönelik  bireysel eğitimler düzenledik.</a:t>
            </a:r>
          </a:p>
          <a:p>
            <a:pPr marL="285750" indent="-285750" algn="just"/>
            <a:r>
              <a:rPr lang="tr-TR" dirty="0" smtClean="0"/>
              <a:t>10-Hastane kalite göstergeleri  Enfeksiyonların önlenmesi  </a:t>
            </a:r>
            <a:r>
              <a:rPr lang="tr-TR" dirty="0"/>
              <a:t>bölümüne ait </a:t>
            </a:r>
            <a:r>
              <a:rPr lang="tr-TR" dirty="0" smtClean="0"/>
              <a:t>«Cerrahi </a:t>
            </a:r>
            <a:r>
              <a:rPr lang="tr-TR" dirty="0"/>
              <a:t>Antibiyotik </a:t>
            </a:r>
            <a:r>
              <a:rPr lang="tr-TR" dirty="0" err="1"/>
              <a:t>Profilaksisi</a:t>
            </a:r>
            <a:r>
              <a:rPr lang="tr-TR" dirty="0"/>
              <a:t> Uygunluk </a:t>
            </a:r>
            <a:r>
              <a:rPr lang="tr-TR" dirty="0" smtClean="0"/>
              <a:t>Oranı» göstergesini periyodik olarak izledik.</a:t>
            </a:r>
          </a:p>
        </p:txBody>
      </p:sp>
      <p:sp>
        <p:nvSpPr>
          <p:cNvPr id="8" name="Metin kutusu 7"/>
          <p:cNvSpPr txBox="1"/>
          <p:nvPr/>
        </p:nvSpPr>
        <p:spPr>
          <a:xfrm>
            <a:off x="2943845" y="259773"/>
            <a:ext cx="6236452" cy="954107"/>
          </a:xfrm>
          <a:prstGeom prst="rect">
            <a:avLst/>
          </a:prstGeom>
          <a:noFill/>
        </p:spPr>
        <p:txBody>
          <a:bodyPr wrap="none" rtlCol="0">
            <a:spAutoFit/>
          </a:bodyPr>
          <a:lstStyle/>
          <a:p>
            <a:pPr algn="ctr"/>
            <a:r>
              <a:rPr lang="tr-TR" sz="2800" b="1" dirty="0">
                <a:solidFill>
                  <a:srgbClr val="FF0000"/>
                </a:solidFill>
              </a:rPr>
              <a:t>KURUMUMUZDA </a:t>
            </a:r>
            <a:r>
              <a:rPr lang="tr-TR" sz="2800" b="1" dirty="0" smtClean="0">
                <a:solidFill>
                  <a:srgbClr val="FF0000"/>
                </a:solidFill>
              </a:rPr>
              <a:t>AKILCI </a:t>
            </a:r>
            <a:r>
              <a:rPr lang="tr-TR" sz="2800" b="1" dirty="0">
                <a:solidFill>
                  <a:srgbClr val="FF0000"/>
                </a:solidFill>
              </a:rPr>
              <a:t>ANTİBİYOTİK </a:t>
            </a:r>
          </a:p>
          <a:p>
            <a:pPr algn="ctr"/>
            <a:r>
              <a:rPr lang="tr-TR" sz="2800" b="1" dirty="0" smtClean="0">
                <a:solidFill>
                  <a:srgbClr val="FF0000"/>
                </a:solidFill>
              </a:rPr>
              <a:t>KULLANIMI KONUSUNDA NELER YAPTIK?</a:t>
            </a:r>
            <a:endParaRPr lang="tr-TR" sz="2800" b="1" dirty="0">
              <a:solidFill>
                <a:srgbClr val="FF0000"/>
              </a:solidFill>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93" y="272378"/>
            <a:ext cx="1083816" cy="507135"/>
          </a:xfrm>
          <a:prstGeom prst="rect">
            <a:avLst/>
          </a:prstGeom>
        </p:spPr>
      </p:pic>
      <p:sp>
        <p:nvSpPr>
          <p:cNvPr id="10" name="Dikdörtgen 9"/>
          <p:cNvSpPr/>
          <p:nvPr/>
        </p:nvSpPr>
        <p:spPr>
          <a:xfrm>
            <a:off x="976128" y="264201"/>
            <a:ext cx="324128" cy="369332"/>
          </a:xfrm>
          <a:prstGeom prst="rect">
            <a:avLst/>
          </a:prstGeom>
        </p:spPr>
        <p:txBody>
          <a:bodyPr wrap="none">
            <a:spAutoFit/>
          </a:bodyPr>
          <a:lstStyle/>
          <a:p>
            <a:r>
              <a:rPr lang="tr-TR" b="1" dirty="0">
                <a:latin typeface="Bradley Hand ITC" panose="03070402050302030203" pitchFamily="66" charset="0"/>
              </a:rPr>
              <a:t>6</a:t>
            </a:r>
          </a:p>
        </p:txBody>
      </p:sp>
    </p:spTree>
    <p:extLst>
      <p:ext uri="{BB962C8B-B14F-4D97-AF65-F5344CB8AC3E}">
        <p14:creationId xmlns:p14="http://schemas.microsoft.com/office/powerpoint/2010/main" xmlns="" val="818182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933075" y="1134865"/>
            <a:ext cx="11120046" cy="523220"/>
          </a:xfrm>
          <a:prstGeom prst="rect">
            <a:avLst/>
          </a:prstGeom>
          <a:noFill/>
        </p:spPr>
        <p:txBody>
          <a:bodyPr wrap="square" rtlCol="0">
            <a:spAutoFit/>
          </a:bodyPr>
          <a:lstStyle/>
          <a:p>
            <a:pPr marL="285750" indent="-285750" algn="just"/>
            <a:r>
              <a:rPr lang="tr-TR" sz="1400" dirty="0"/>
              <a:t>2020 yılının ilk 6 aylık süreçte kullanılan antibiyotik ilaçların , ilaç bazlı istatistiği ile hangi  ilacın yıl içinde ne kadar kullanıldığını ve bu ilaçların kullanıldığı hastaların  teşhis ve tedavilerini incelemeye aldık.</a:t>
            </a:r>
          </a:p>
        </p:txBody>
      </p:sp>
      <p:sp>
        <p:nvSpPr>
          <p:cNvPr id="8" name="Metin kutusu 7"/>
          <p:cNvSpPr txBox="1"/>
          <p:nvPr/>
        </p:nvSpPr>
        <p:spPr>
          <a:xfrm>
            <a:off x="2089439" y="217733"/>
            <a:ext cx="7945317" cy="830997"/>
          </a:xfrm>
          <a:prstGeom prst="rect">
            <a:avLst/>
          </a:prstGeom>
          <a:noFill/>
        </p:spPr>
        <p:txBody>
          <a:bodyPr wrap="none" rtlCol="0">
            <a:spAutoFit/>
          </a:bodyPr>
          <a:lstStyle/>
          <a:p>
            <a:pPr algn="ctr"/>
            <a:r>
              <a:rPr lang="tr-TR" sz="2400" b="1" dirty="0">
                <a:solidFill>
                  <a:srgbClr val="FF0000"/>
                </a:solidFill>
              </a:rPr>
              <a:t>AKILCI ANTİBİYOTİK KULLANIMINDAN ÖNCE HASTANEMİZDE </a:t>
            </a:r>
          </a:p>
          <a:p>
            <a:pPr algn="ctr"/>
            <a:r>
              <a:rPr lang="tr-TR" sz="2400" b="1" dirty="0">
                <a:solidFill>
                  <a:srgbClr val="FF0000"/>
                </a:solidFill>
              </a:rPr>
              <a:t>KULLANILAN ANTİBİYOTİK MİKTARLARI</a:t>
            </a:r>
          </a:p>
        </p:txBody>
      </p:sp>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93" y="272378"/>
            <a:ext cx="1083816" cy="507135"/>
          </a:xfrm>
          <a:prstGeom prst="rect">
            <a:avLst/>
          </a:prstGeom>
        </p:spPr>
      </p:pic>
      <p:sp>
        <p:nvSpPr>
          <p:cNvPr id="10" name="Dikdörtgen 9"/>
          <p:cNvSpPr/>
          <p:nvPr/>
        </p:nvSpPr>
        <p:spPr>
          <a:xfrm>
            <a:off x="976128" y="264201"/>
            <a:ext cx="324128" cy="369332"/>
          </a:xfrm>
          <a:prstGeom prst="rect">
            <a:avLst/>
          </a:prstGeom>
        </p:spPr>
        <p:txBody>
          <a:bodyPr wrap="none">
            <a:spAutoFit/>
          </a:bodyPr>
          <a:lstStyle/>
          <a:p>
            <a:r>
              <a:rPr lang="tr-TR" b="1" dirty="0">
                <a:latin typeface="Bradley Hand ITC" panose="03070402050302030203" pitchFamily="66" charset="0"/>
              </a:rPr>
              <a:t>6</a:t>
            </a:r>
          </a:p>
        </p:txBody>
      </p:sp>
      <p:pic>
        <p:nvPicPr>
          <p:cNvPr id="14" name="Resim 13">
            <a:extLst>
              <a:ext uri="{FF2B5EF4-FFF2-40B4-BE49-F238E27FC236}">
                <a16:creationId xmlns:a16="http://schemas.microsoft.com/office/drawing/2014/main" xmlns="" id="{966B4F13-E8FF-47E9-94BC-F5381763799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91508" y="1744220"/>
            <a:ext cx="7737230" cy="4808980"/>
          </a:xfrm>
          <a:prstGeom prst="rect">
            <a:avLst/>
          </a:prstGeom>
        </p:spPr>
      </p:pic>
    </p:spTree>
    <p:extLst>
      <p:ext uri="{BB962C8B-B14F-4D97-AF65-F5344CB8AC3E}">
        <p14:creationId xmlns:p14="http://schemas.microsoft.com/office/powerpoint/2010/main" xmlns="" val="81818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1719756" y="217733"/>
            <a:ext cx="8684686" cy="830997"/>
          </a:xfrm>
          <a:prstGeom prst="rect">
            <a:avLst/>
          </a:prstGeom>
          <a:noFill/>
        </p:spPr>
        <p:txBody>
          <a:bodyPr wrap="none" rtlCol="0">
            <a:spAutoFit/>
          </a:bodyPr>
          <a:lstStyle/>
          <a:p>
            <a:pPr algn="ctr"/>
            <a:r>
              <a:rPr lang="tr-TR" sz="2400" b="1" dirty="0">
                <a:solidFill>
                  <a:srgbClr val="FF0000"/>
                </a:solidFill>
              </a:rPr>
              <a:t>AKILCI ANTİBİYOTİK KULLANIMINDAN ÖNCE HASTANEMİZDE </a:t>
            </a:r>
          </a:p>
          <a:p>
            <a:pPr algn="ctr"/>
            <a:r>
              <a:rPr lang="tr-TR" sz="2400" b="1" dirty="0">
                <a:solidFill>
                  <a:srgbClr val="FF0000"/>
                </a:solidFill>
              </a:rPr>
              <a:t>KULLANILAN ANTİBİYOTİK MİKTARLARININ AYLARA GÖRE DAĞILIMI</a:t>
            </a:r>
          </a:p>
        </p:txBody>
      </p:sp>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93" y="272378"/>
            <a:ext cx="1083816" cy="507135"/>
          </a:xfrm>
          <a:prstGeom prst="rect">
            <a:avLst/>
          </a:prstGeom>
        </p:spPr>
      </p:pic>
      <p:sp>
        <p:nvSpPr>
          <p:cNvPr id="10" name="Dikdörtgen 9"/>
          <p:cNvSpPr/>
          <p:nvPr/>
        </p:nvSpPr>
        <p:spPr>
          <a:xfrm>
            <a:off x="976128" y="264201"/>
            <a:ext cx="324128" cy="369332"/>
          </a:xfrm>
          <a:prstGeom prst="rect">
            <a:avLst/>
          </a:prstGeom>
        </p:spPr>
        <p:txBody>
          <a:bodyPr wrap="none">
            <a:spAutoFit/>
          </a:bodyPr>
          <a:lstStyle/>
          <a:p>
            <a:r>
              <a:rPr lang="tr-TR" b="1" dirty="0">
                <a:latin typeface="Bradley Hand ITC" panose="03070402050302030203" pitchFamily="66" charset="0"/>
              </a:rPr>
              <a:t>6</a:t>
            </a:r>
          </a:p>
        </p:txBody>
      </p:sp>
      <p:sp>
        <p:nvSpPr>
          <p:cNvPr id="2" name="Dikdörtgen 1"/>
          <p:cNvSpPr/>
          <p:nvPr/>
        </p:nvSpPr>
        <p:spPr>
          <a:xfrm>
            <a:off x="5139022" y="942006"/>
            <a:ext cx="3634969" cy="369332"/>
          </a:xfrm>
          <a:prstGeom prst="rect">
            <a:avLst/>
          </a:prstGeom>
        </p:spPr>
        <p:txBody>
          <a:bodyPr wrap="none">
            <a:spAutoFit/>
          </a:bodyPr>
          <a:lstStyle/>
          <a:p>
            <a:r>
              <a:rPr lang="tr-TR" dirty="0"/>
              <a:t>2020 İLK 6 AYLIK KULLANIM GRAFİĞİ </a:t>
            </a:r>
          </a:p>
        </p:txBody>
      </p:sp>
      <p:graphicFrame>
        <p:nvGraphicFramePr>
          <p:cNvPr id="14" name="Grafik 13">
            <a:extLst>
              <a:ext uri="{FF2B5EF4-FFF2-40B4-BE49-F238E27FC236}">
                <a16:creationId xmlns:a16="http://schemas.microsoft.com/office/drawing/2014/main" xmlns="" id="{738BF00C-2383-4A46-891D-C111C037810D}"/>
              </a:ext>
            </a:extLst>
          </p:cNvPr>
          <p:cNvGraphicFramePr>
            <a:graphicFrameLocks/>
          </p:cNvGraphicFramePr>
          <p:nvPr>
            <p:extLst>
              <p:ext uri="{D42A27DB-BD31-4B8C-83A1-F6EECF244321}">
                <p14:modId xmlns:p14="http://schemas.microsoft.com/office/powerpoint/2010/main" xmlns="" val="2115161411"/>
              </p:ext>
            </p:extLst>
          </p:nvPr>
        </p:nvGraphicFramePr>
        <p:xfrm>
          <a:off x="898358" y="1463015"/>
          <a:ext cx="11251602" cy="5130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818182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933075" y="1134865"/>
            <a:ext cx="11120046" cy="523220"/>
          </a:xfrm>
          <a:prstGeom prst="rect">
            <a:avLst/>
          </a:prstGeom>
          <a:noFill/>
        </p:spPr>
        <p:txBody>
          <a:bodyPr wrap="square" rtlCol="0">
            <a:spAutoFit/>
          </a:bodyPr>
          <a:lstStyle/>
          <a:p>
            <a:pPr marL="285750" indent="-285750" algn="just"/>
            <a:r>
              <a:rPr lang="tr-TR" sz="1400" dirty="0"/>
              <a:t>Antibiyotik kullanımlarını  incelemeye 2020 yılı ile başladık, yılın ilk 6 ayındaki toplamda listede en çok kullanılan 4 ilacın aylara göre  kullanım dağılımlarını incelendik.</a:t>
            </a:r>
          </a:p>
        </p:txBody>
      </p:sp>
      <p:sp>
        <p:nvSpPr>
          <p:cNvPr id="8" name="Metin kutusu 7"/>
          <p:cNvSpPr txBox="1"/>
          <p:nvPr/>
        </p:nvSpPr>
        <p:spPr>
          <a:xfrm>
            <a:off x="2089439" y="217733"/>
            <a:ext cx="7945317" cy="830997"/>
          </a:xfrm>
          <a:prstGeom prst="rect">
            <a:avLst/>
          </a:prstGeom>
          <a:noFill/>
        </p:spPr>
        <p:txBody>
          <a:bodyPr wrap="none" rtlCol="0">
            <a:spAutoFit/>
          </a:bodyPr>
          <a:lstStyle/>
          <a:p>
            <a:pPr algn="ctr"/>
            <a:r>
              <a:rPr lang="tr-TR" sz="2400" b="1" dirty="0">
                <a:solidFill>
                  <a:srgbClr val="FF0000"/>
                </a:solidFill>
              </a:rPr>
              <a:t>AKILCI ANTİBİYOTİK KULLANIMINDAN ÖNCE HASTANEMİZDE </a:t>
            </a:r>
          </a:p>
          <a:p>
            <a:pPr algn="ctr"/>
            <a:r>
              <a:rPr lang="tr-TR" sz="2400" b="1" dirty="0">
                <a:solidFill>
                  <a:srgbClr val="FF0000"/>
                </a:solidFill>
              </a:rPr>
              <a:t>EN SIK KULLANILAN ANTİBİYOTİK MİKTARLARI</a:t>
            </a:r>
          </a:p>
        </p:txBody>
      </p:sp>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93" y="272378"/>
            <a:ext cx="1083816" cy="507135"/>
          </a:xfrm>
          <a:prstGeom prst="rect">
            <a:avLst/>
          </a:prstGeom>
        </p:spPr>
      </p:pic>
      <p:sp>
        <p:nvSpPr>
          <p:cNvPr id="10" name="Dikdörtgen 9"/>
          <p:cNvSpPr/>
          <p:nvPr/>
        </p:nvSpPr>
        <p:spPr>
          <a:xfrm>
            <a:off x="976128" y="264201"/>
            <a:ext cx="324128" cy="369332"/>
          </a:xfrm>
          <a:prstGeom prst="rect">
            <a:avLst/>
          </a:prstGeom>
        </p:spPr>
        <p:txBody>
          <a:bodyPr wrap="none">
            <a:spAutoFit/>
          </a:bodyPr>
          <a:lstStyle/>
          <a:p>
            <a:r>
              <a:rPr lang="tr-TR" b="1" dirty="0">
                <a:latin typeface="Bradley Hand ITC" panose="03070402050302030203" pitchFamily="66" charset="0"/>
              </a:rPr>
              <a:t>6</a:t>
            </a:r>
          </a:p>
        </p:txBody>
      </p:sp>
      <p:graphicFrame>
        <p:nvGraphicFramePr>
          <p:cNvPr id="13" name="Grafik 12">
            <a:extLst>
              <a:ext uri="{FF2B5EF4-FFF2-40B4-BE49-F238E27FC236}">
                <a16:creationId xmlns:a16="http://schemas.microsoft.com/office/drawing/2014/main" xmlns="" id="{9380929C-5733-4240-959E-B64C7D723184}"/>
              </a:ext>
            </a:extLst>
          </p:cNvPr>
          <p:cNvGraphicFramePr>
            <a:graphicFrameLocks/>
          </p:cNvGraphicFramePr>
          <p:nvPr>
            <p:extLst>
              <p:ext uri="{D42A27DB-BD31-4B8C-83A1-F6EECF244321}">
                <p14:modId xmlns:p14="http://schemas.microsoft.com/office/powerpoint/2010/main" xmlns="" val="3395798103"/>
              </p:ext>
            </p:extLst>
          </p:nvPr>
        </p:nvGraphicFramePr>
        <p:xfrm>
          <a:off x="1300256" y="1783955"/>
          <a:ext cx="10185890" cy="42138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818182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1448342" y="1048730"/>
            <a:ext cx="9814445" cy="307777"/>
          </a:xfrm>
          <a:prstGeom prst="rect">
            <a:avLst/>
          </a:prstGeom>
          <a:noFill/>
        </p:spPr>
        <p:txBody>
          <a:bodyPr wrap="square" rtlCol="0">
            <a:spAutoFit/>
          </a:bodyPr>
          <a:lstStyle/>
          <a:p>
            <a:pPr marL="285750" indent="-285750"/>
            <a:r>
              <a:rPr lang="tr-TR" sz="1400" dirty="0"/>
              <a:t>2021 yılının başında başlattığımız akılcı antibiyotik kullanımı sonrası , antibiyotik ilaç  kullanımlarında bir azalma olduğunu tespit ettik.</a:t>
            </a:r>
          </a:p>
        </p:txBody>
      </p:sp>
      <p:sp>
        <p:nvSpPr>
          <p:cNvPr id="8" name="Metin kutusu 7"/>
          <p:cNvSpPr txBox="1"/>
          <p:nvPr/>
        </p:nvSpPr>
        <p:spPr>
          <a:xfrm>
            <a:off x="2028526" y="217733"/>
            <a:ext cx="8067145" cy="830997"/>
          </a:xfrm>
          <a:prstGeom prst="rect">
            <a:avLst/>
          </a:prstGeom>
          <a:noFill/>
        </p:spPr>
        <p:txBody>
          <a:bodyPr wrap="none" rtlCol="0">
            <a:spAutoFit/>
          </a:bodyPr>
          <a:lstStyle/>
          <a:p>
            <a:pPr algn="ctr"/>
            <a:r>
              <a:rPr lang="tr-TR" sz="2400" b="1" dirty="0">
                <a:solidFill>
                  <a:srgbClr val="FF0000"/>
                </a:solidFill>
              </a:rPr>
              <a:t>AKILCI ANTİBİYOTİK KULLANIMINDAN SONRA HASTANEMİZDE </a:t>
            </a:r>
          </a:p>
          <a:p>
            <a:pPr algn="ctr"/>
            <a:r>
              <a:rPr lang="tr-TR" sz="2400" b="1" dirty="0">
                <a:solidFill>
                  <a:srgbClr val="FF0000"/>
                </a:solidFill>
              </a:rPr>
              <a:t>KULLANILAN ANTİBİYOTİK MİKTARLARI</a:t>
            </a:r>
          </a:p>
        </p:txBody>
      </p:sp>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93" y="272378"/>
            <a:ext cx="1083816" cy="507135"/>
          </a:xfrm>
          <a:prstGeom prst="rect">
            <a:avLst/>
          </a:prstGeom>
        </p:spPr>
      </p:pic>
      <p:sp>
        <p:nvSpPr>
          <p:cNvPr id="10" name="Dikdörtgen 9"/>
          <p:cNvSpPr/>
          <p:nvPr/>
        </p:nvSpPr>
        <p:spPr>
          <a:xfrm>
            <a:off x="976128" y="264201"/>
            <a:ext cx="324128" cy="369332"/>
          </a:xfrm>
          <a:prstGeom prst="rect">
            <a:avLst/>
          </a:prstGeom>
        </p:spPr>
        <p:txBody>
          <a:bodyPr wrap="none">
            <a:spAutoFit/>
          </a:bodyPr>
          <a:lstStyle/>
          <a:p>
            <a:r>
              <a:rPr lang="tr-TR" b="1" dirty="0">
                <a:latin typeface="Bradley Hand ITC" panose="03070402050302030203" pitchFamily="66" charset="0"/>
              </a:rPr>
              <a:t>6</a:t>
            </a:r>
          </a:p>
        </p:txBody>
      </p:sp>
      <p:pic>
        <p:nvPicPr>
          <p:cNvPr id="6" name="Resim 5">
            <a:extLst>
              <a:ext uri="{FF2B5EF4-FFF2-40B4-BE49-F238E27FC236}">
                <a16:creationId xmlns:a16="http://schemas.microsoft.com/office/drawing/2014/main" xmlns="" id="{A859A46F-6FF1-41CF-B587-A0C17A17CFB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92215" y="1396242"/>
            <a:ext cx="8053754" cy="5244025"/>
          </a:xfrm>
          <a:prstGeom prst="rect">
            <a:avLst/>
          </a:prstGeom>
        </p:spPr>
      </p:pic>
    </p:spTree>
    <p:extLst>
      <p:ext uri="{BB962C8B-B14F-4D97-AF65-F5344CB8AC3E}">
        <p14:creationId xmlns:p14="http://schemas.microsoft.com/office/powerpoint/2010/main" xmlns="" val="818182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1719756" y="217733"/>
            <a:ext cx="8684686" cy="830997"/>
          </a:xfrm>
          <a:prstGeom prst="rect">
            <a:avLst/>
          </a:prstGeom>
          <a:noFill/>
        </p:spPr>
        <p:txBody>
          <a:bodyPr wrap="none" rtlCol="0">
            <a:spAutoFit/>
          </a:bodyPr>
          <a:lstStyle/>
          <a:p>
            <a:pPr algn="ctr"/>
            <a:r>
              <a:rPr lang="tr-TR" sz="2400" b="1" dirty="0">
                <a:solidFill>
                  <a:srgbClr val="FF0000"/>
                </a:solidFill>
              </a:rPr>
              <a:t>AKILCI ANTİBİYOTİK KULLANIMINDAN SONRA HASTANEMİZDE </a:t>
            </a:r>
          </a:p>
          <a:p>
            <a:pPr algn="ctr"/>
            <a:r>
              <a:rPr lang="tr-TR" sz="2400" b="1" dirty="0">
                <a:solidFill>
                  <a:srgbClr val="FF0000"/>
                </a:solidFill>
              </a:rPr>
              <a:t>KULLANILAN ANTİBİYOTİK MİKTARLARININ AYLARA GÖRE DAĞILIMI</a:t>
            </a:r>
          </a:p>
        </p:txBody>
      </p:sp>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93" y="272378"/>
            <a:ext cx="1083816" cy="507135"/>
          </a:xfrm>
          <a:prstGeom prst="rect">
            <a:avLst/>
          </a:prstGeom>
        </p:spPr>
      </p:pic>
      <p:sp>
        <p:nvSpPr>
          <p:cNvPr id="10" name="Dikdörtgen 9"/>
          <p:cNvSpPr/>
          <p:nvPr/>
        </p:nvSpPr>
        <p:spPr>
          <a:xfrm>
            <a:off x="976128" y="264201"/>
            <a:ext cx="333746" cy="369332"/>
          </a:xfrm>
          <a:prstGeom prst="rect">
            <a:avLst/>
          </a:prstGeom>
        </p:spPr>
        <p:txBody>
          <a:bodyPr wrap="none">
            <a:spAutoFit/>
          </a:bodyPr>
          <a:lstStyle/>
          <a:p>
            <a:r>
              <a:rPr lang="tr-TR" b="1" dirty="0">
                <a:latin typeface="Bradley Hand ITC" panose="03070402050302030203" pitchFamily="66" charset="0"/>
              </a:rPr>
              <a:t>7</a:t>
            </a:r>
          </a:p>
        </p:txBody>
      </p:sp>
      <p:sp>
        <p:nvSpPr>
          <p:cNvPr id="2" name="Dikdörtgen 1"/>
          <p:cNvSpPr/>
          <p:nvPr/>
        </p:nvSpPr>
        <p:spPr>
          <a:xfrm>
            <a:off x="5351296" y="997718"/>
            <a:ext cx="1485407" cy="369332"/>
          </a:xfrm>
          <a:prstGeom prst="rect">
            <a:avLst/>
          </a:prstGeom>
        </p:spPr>
        <p:txBody>
          <a:bodyPr wrap="none">
            <a:spAutoFit/>
          </a:bodyPr>
          <a:lstStyle/>
          <a:p>
            <a:r>
              <a:rPr lang="tr-TR" dirty="0"/>
              <a:t>2021 İLK 6 AY </a:t>
            </a:r>
          </a:p>
        </p:txBody>
      </p:sp>
      <p:graphicFrame>
        <p:nvGraphicFramePr>
          <p:cNvPr id="13" name="Grafik 12">
            <a:extLst>
              <a:ext uri="{FF2B5EF4-FFF2-40B4-BE49-F238E27FC236}">
                <a16:creationId xmlns:a16="http://schemas.microsoft.com/office/drawing/2014/main" xmlns="" id="{A5740087-A48B-4FAE-B2A1-AD0CE6AB9962}"/>
              </a:ext>
            </a:extLst>
          </p:cNvPr>
          <p:cNvGraphicFramePr>
            <a:graphicFrameLocks/>
          </p:cNvGraphicFramePr>
          <p:nvPr>
            <p:extLst>
              <p:ext uri="{D42A27DB-BD31-4B8C-83A1-F6EECF244321}">
                <p14:modId xmlns:p14="http://schemas.microsoft.com/office/powerpoint/2010/main" xmlns="" val="3468725305"/>
              </p:ext>
            </p:extLst>
          </p:nvPr>
        </p:nvGraphicFramePr>
        <p:xfrm>
          <a:off x="976127" y="1559498"/>
          <a:ext cx="10678461" cy="45685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818182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1315720" y="217733"/>
            <a:ext cx="9492791" cy="461665"/>
          </a:xfrm>
          <a:prstGeom prst="rect">
            <a:avLst/>
          </a:prstGeom>
          <a:noFill/>
        </p:spPr>
        <p:txBody>
          <a:bodyPr wrap="none" rtlCol="0">
            <a:spAutoFit/>
          </a:bodyPr>
          <a:lstStyle/>
          <a:p>
            <a:pPr algn="ctr"/>
            <a:r>
              <a:rPr lang="tr-TR" sz="2400" b="1" dirty="0">
                <a:solidFill>
                  <a:srgbClr val="FF0000"/>
                </a:solidFill>
              </a:rPr>
              <a:t>2020 YILI VE 2021 YILI İLK 6 AYLIKANTİBİYOTİK KULLANIMLARI İSTATİSTİĞİ</a:t>
            </a:r>
          </a:p>
        </p:txBody>
      </p:sp>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93" y="272378"/>
            <a:ext cx="1083816" cy="507135"/>
          </a:xfrm>
          <a:prstGeom prst="rect">
            <a:avLst/>
          </a:prstGeom>
        </p:spPr>
      </p:pic>
      <p:sp>
        <p:nvSpPr>
          <p:cNvPr id="10" name="Dikdörtgen 9"/>
          <p:cNvSpPr/>
          <p:nvPr/>
        </p:nvSpPr>
        <p:spPr>
          <a:xfrm>
            <a:off x="976128" y="264201"/>
            <a:ext cx="324128" cy="369332"/>
          </a:xfrm>
          <a:prstGeom prst="rect">
            <a:avLst/>
          </a:prstGeom>
        </p:spPr>
        <p:txBody>
          <a:bodyPr wrap="none">
            <a:spAutoFit/>
          </a:bodyPr>
          <a:lstStyle/>
          <a:p>
            <a:r>
              <a:rPr lang="tr-TR" b="1" dirty="0">
                <a:latin typeface="Bradley Hand ITC" panose="03070402050302030203" pitchFamily="66" charset="0"/>
              </a:rPr>
              <a:t>6</a:t>
            </a:r>
          </a:p>
        </p:txBody>
      </p:sp>
      <p:pic>
        <p:nvPicPr>
          <p:cNvPr id="3" name="Resim 2">
            <a:extLst>
              <a:ext uri="{FF2B5EF4-FFF2-40B4-BE49-F238E27FC236}">
                <a16:creationId xmlns:a16="http://schemas.microsoft.com/office/drawing/2014/main" xmlns="" id="{D7033775-A7A0-4D89-BE90-70C9049F729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09557" y="561780"/>
            <a:ext cx="4849477" cy="6078487"/>
          </a:xfrm>
          <a:prstGeom prst="rect">
            <a:avLst/>
          </a:prstGeom>
        </p:spPr>
      </p:pic>
      <p:pic>
        <p:nvPicPr>
          <p:cNvPr id="6" name="Resim 5">
            <a:extLst>
              <a:ext uri="{FF2B5EF4-FFF2-40B4-BE49-F238E27FC236}">
                <a16:creationId xmlns:a16="http://schemas.microsoft.com/office/drawing/2014/main" xmlns="" id="{FC9BBBF9-9521-40EE-962C-06E7E6BB87F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19261" y="620590"/>
            <a:ext cx="4849477" cy="6019678"/>
          </a:xfrm>
          <a:prstGeom prst="rect">
            <a:avLst/>
          </a:prstGeom>
        </p:spPr>
      </p:pic>
    </p:spTree>
    <p:extLst>
      <p:ext uri="{BB962C8B-B14F-4D97-AF65-F5344CB8AC3E}">
        <p14:creationId xmlns:p14="http://schemas.microsoft.com/office/powerpoint/2010/main" xmlns="" val="959298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2002881" y="217733"/>
            <a:ext cx="8118441" cy="461665"/>
          </a:xfrm>
          <a:prstGeom prst="rect">
            <a:avLst/>
          </a:prstGeom>
          <a:noFill/>
        </p:spPr>
        <p:txBody>
          <a:bodyPr wrap="none" rtlCol="0">
            <a:spAutoFit/>
          </a:bodyPr>
          <a:lstStyle/>
          <a:p>
            <a:pPr algn="ctr"/>
            <a:r>
              <a:rPr lang="tr-TR" sz="2400" b="1" dirty="0">
                <a:solidFill>
                  <a:srgbClr val="FF0000"/>
                </a:solidFill>
              </a:rPr>
              <a:t>2020 YILI VE 2021 YILI ANTİBİYOTİK KULLANIMLARI İSTATİSTİĞİ</a:t>
            </a:r>
          </a:p>
        </p:txBody>
      </p:sp>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93" y="272378"/>
            <a:ext cx="1083816" cy="507135"/>
          </a:xfrm>
          <a:prstGeom prst="rect">
            <a:avLst/>
          </a:prstGeom>
        </p:spPr>
      </p:pic>
      <p:sp>
        <p:nvSpPr>
          <p:cNvPr id="10" name="Dikdörtgen 9"/>
          <p:cNvSpPr/>
          <p:nvPr/>
        </p:nvSpPr>
        <p:spPr>
          <a:xfrm>
            <a:off x="976128" y="264201"/>
            <a:ext cx="324128" cy="369332"/>
          </a:xfrm>
          <a:prstGeom prst="rect">
            <a:avLst/>
          </a:prstGeom>
        </p:spPr>
        <p:txBody>
          <a:bodyPr wrap="none">
            <a:spAutoFit/>
          </a:bodyPr>
          <a:lstStyle/>
          <a:p>
            <a:r>
              <a:rPr lang="tr-TR" b="1" dirty="0">
                <a:latin typeface="Bradley Hand ITC" panose="03070402050302030203" pitchFamily="66" charset="0"/>
              </a:rPr>
              <a:t>6</a:t>
            </a:r>
          </a:p>
        </p:txBody>
      </p:sp>
      <p:pic>
        <p:nvPicPr>
          <p:cNvPr id="11" name="Picture 2" descr="D:\Casper laptop gri\hp laptop\d sürücüsü\himss klavuz\2021 himss\Himss 7\Sinop Ayanacık Devlet Hastanesi\Vaka analizi sunumları\logo.jpg"/>
          <p:cNvPicPr>
            <a:picLocks noChangeAspect="1" noChangeArrowheads="1"/>
          </p:cNvPicPr>
          <p:nvPr/>
        </p:nvPicPr>
        <p:blipFill>
          <a:blip r:embed="rId3" cstate="print"/>
          <a:srcRect/>
          <a:stretch>
            <a:fillRect/>
          </a:stretch>
        </p:blipFill>
        <p:spPr bwMode="auto">
          <a:xfrm>
            <a:off x="10597040" y="42044"/>
            <a:ext cx="1552920" cy="966951"/>
          </a:xfrm>
          <a:prstGeom prst="rect">
            <a:avLst/>
          </a:prstGeom>
          <a:noFill/>
        </p:spPr>
      </p:pic>
      <p:sp>
        <p:nvSpPr>
          <p:cNvPr id="14" name="Metin kutusu 13"/>
          <p:cNvSpPr txBox="1"/>
          <p:nvPr/>
        </p:nvSpPr>
        <p:spPr>
          <a:xfrm>
            <a:off x="2920772" y="633533"/>
            <a:ext cx="5713167" cy="369332"/>
          </a:xfrm>
          <a:prstGeom prst="rect">
            <a:avLst/>
          </a:prstGeom>
          <a:noFill/>
        </p:spPr>
        <p:txBody>
          <a:bodyPr wrap="none" rtlCol="0">
            <a:spAutoFit/>
          </a:bodyPr>
          <a:lstStyle/>
          <a:p>
            <a:pPr algn="ctr"/>
            <a:r>
              <a:rPr lang="tr-TR" b="1" dirty="0">
                <a:solidFill>
                  <a:srgbClr val="FF0000"/>
                </a:solidFill>
              </a:rPr>
              <a:t>2020 YILI AYLARA GÖRE ANTİBİYOTİK KULLNIM ORANLARI</a:t>
            </a:r>
          </a:p>
        </p:txBody>
      </p:sp>
      <p:sp>
        <p:nvSpPr>
          <p:cNvPr id="15" name="Metin kutusu 14"/>
          <p:cNvSpPr txBox="1"/>
          <p:nvPr/>
        </p:nvSpPr>
        <p:spPr>
          <a:xfrm>
            <a:off x="2851031" y="3558084"/>
            <a:ext cx="5852628" cy="369332"/>
          </a:xfrm>
          <a:prstGeom prst="rect">
            <a:avLst/>
          </a:prstGeom>
          <a:noFill/>
        </p:spPr>
        <p:txBody>
          <a:bodyPr wrap="none" rtlCol="0">
            <a:spAutoFit/>
          </a:bodyPr>
          <a:lstStyle/>
          <a:p>
            <a:pPr algn="ctr"/>
            <a:r>
              <a:rPr lang="tr-TR" b="1" dirty="0">
                <a:solidFill>
                  <a:srgbClr val="FF0000"/>
                </a:solidFill>
              </a:rPr>
              <a:t>2021 YILI AYLARA GÖRE ANTİBİYOTİK KULLANIM ORANLARI</a:t>
            </a:r>
          </a:p>
        </p:txBody>
      </p:sp>
      <p:graphicFrame>
        <p:nvGraphicFramePr>
          <p:cNvPr id="16" name="Grafik 15">
            <a:extLst>
              <a:ext uri="{FF2B5EF4-FFF2-40B4-BE49-F238E27FC236}">
                <a16:creationId xmlns:a16="http://schemas.microsoft.com/office/drawing/2014/main" xmlns="" id="{2184CB9F-AEFB-4E44-9712-DDBFC268A5C4}"/>
              </a:ext>
            </a:extLst>
          </p:cNvPr>
          <p:cNvGraphicFramePr>
            <a:graphicFrameLocks/>
          </p:cNvGraphicFramePr>
          <p:nvPr>
            <p:extLst>
              <p:ext uri="{D42A27DB-BD31-4B8C-83A1-F6EECF244321}">
                <p14:modId xmlns:p14="http://schemas.microsoft.com/office/powerpoint/2010/main" xmlns="" val="2178637136"/>
              </p:ext>
            </p:extLst>
          </p:nvPr>
        </p:nvGraphicFramePr>
        <p:xfrm>
          <a:off x="721895" y="1017172"/>
          <a:ext cx="11251602" cy="24950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Grafik 16">
            <a:extLst>
              <a:ext uri="{FF2B5EF4-FFF2-40B4-BE49-F238E27FC236}">
                <a16:creationId xmlns:a16="http://schemas.microsoft.com/office/drawing/2014/main" xmlns="" id="{D9B92423-49B8-4DA2-ADB4-1EEAD9CED6BF}"/>
              </a:ext>
            </a:extLst>
          </p:cNvPr>
          <p:cNvGraphicFramePr>
            <a:graphicFrameLocks/>
          </p:cNvGraphicFramePr>
          <p:nvPr>
            <p:extLst>
              <p:ext uri="{D42A27DB-BD31-4B8C-83A1-F6EECF244321}">
                <p14:modId xmlns:p14="http://schemas.microsoft.com/office/powerpoint/2010/main" xmlns="" val="3690141565"/>
              </p:ext>
            </p:extLst>
          </p:nvPr>
        </p:nvGraphicFramePr>
        <p:xfrm>
          <a:off x="1008465" y="3927416"/>
          <a:ext cx="10678461" cy="28885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936540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933075" y="1134865"/>
            <a:ext cx="11120046" cy="2246769"/>
          </a:xfrm>
          <a:prstGeom prst="rect">
            <a:avLst/>
          </a:prstGeom>
          <a:noFill/>
        </p:spPr>
        <p:txBody>
          <a:bodyPr wrap="square" rtlCol="0">
            <a:spAutoFit/>
          </a:bodyPr>
          <a:lstStyle/>
          <a:p>
            <a:pPr algn="just"/>
            <a:r>
              <a:rPr lang="tr-TR" dirty="0"/>
              <a:t>	</a:t>
            </a:r>
            <a:r>
              <a:rPr lang="tr-TR" sz="2000" dirty="0" err="1"/>
              <a:t>Sir</a:t>
            </a:r>
            <a:r>
              <a:rPr lang="tr-TR" sz="2000" dirty="0"/>
              <a:t> </a:t>
            </a:r>
            <a:r>
              <a:rPr lang="tr-TR" sz="2000" dirty="0" err="1"/>
              <a:t>Aleksander</a:t>
            </a:r>
            <a:r>
              <a:rPr lang="tr-TR" sz="2000" dirty="0"/>
              <a:t> </a:t>
            </a:r>
            <a:r>
              <a:rPr lang="tr-TR" sz="2000" dirty="0" err="1"/>
              <a:t>Fleming</a:t>
            </a:r>
            <a:r>
              <a:rPr lang="tr-TR" sz="2000" dirty="0"/>
              <a:t> adlı İskoçyalı bir bilim adamı ekmekteki yeşil küflü bölgede bakterilerin yaşayamadığını fark eder ve 1829 yılında mucize ilaç olarak adlandırılan penisilini keşfeder. İlerleyen süreçte araştırmacılar penisilini saflaştırarak 1940’lı yıllarda bakteri kaynaklı hastalıkların tedavisinde kullanılmasını sağlar. Günümüzde ise antibiyotikler yosun, mantar, maya ve küf gibi canlılardan çeşitli mikroorganizmalar aracılığı ile kimyasal ya da </a:t>
            </a:r>
            <a:r>
              <a:rPr lang="tr-TR" sz="2000" dirty="0" err="1"/>
              <a:t>biyosentez</a:t>
            </a:r>
            <a:r>
              <a:rPr lang="tr-TR" sz="2000" dirty="0"/>
              <a:t> yoluyla elde edilir. Penisiline ek olarak </a:t>
            </a:r>
            <a:r>
              <a:rPr lang="tr-TR" sz="2000" dirty="0" err="1"/>
              <a:t>teramisin</a:t>
            </a:r>
            <a:r>
              <a:rPr lang="tr-TR" sz="2000" dirty="0"/>
              <a:t> ve streptomisin türevi kimyasalların hepsi antibiyotik ilaçlar olarak adlandırılır. </a:t>
            </a:r>
            <a:r>
              <a:rPr lang="tr-TR" sz="2000" dirty="0" smtClean="0"/>
              <a:t>Kısaca antibiyotikler; bakteriyel enfeksiyonların  tedavisinde kullanılan ilaçlardır.</a:t>
            </a:r>
            <a:endParaRPr lang="tr-TR" sz="2000" dirty="0"/>
          </a:p>
        </p:txBody>
      </p:sp>
      <p:sp>
        <p:nvSpPr>
          <p:cNvPr id="8" name="Metin kutusu 7"/>
          <p:cNvSpPr txBox="1"/>
          <p:nvPr/>
        </p:nvSpPr>
        <p:spPr>
          <a:xfrm>
            <a:off x="4424729" y="417423"/>
            <a:ext cx="3274679" cy="523220"/>
          </a:xfrm>
          <a:prstGeom prst="rect">
            <a:avLst/>
          </a:prstGeom>
          <a:noFill/>
        </p:spPr>
        <p:txBody>
          <a:bodyPr wrap="none" rtlCol="0">
            <a:spAutoFit/>
          </a:bodyPr>
          <a:lstStyle/>
          <a:p>
            <a:pPr algn="ctr"/>
            <a:r>
              <a:rPr lang="tr-TR" sz="2800" b="1" dirty="0">
                <a:solidFill>
                  <a:srgbClr val="FF0000"/>
                </a:solidFill>
              </a:rPr>
              <a:t>ANTİBİYOTİK NEDİR?</a:t>
            </a:r>
          </a:p>
        </p:txBody>
      </p:sp>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93" y="272378"/>
            <a:ext cx="1083816" cy="507135"/>
          </a:xfrm>
          <a:prstGeom prst="rect">
            <a:avLst/>
          </a:prstGeom>
        </p:spPr>
      </p:pic>
      <p:sp>
        <p:nvSpPr>
          <p:cNvPr id="10" name="Dikdörtgen 9"/>
          <p:cNvSpPr/>
          <p:nvPr/>
        </p:nvSpPr>
        <p:spPr>
          <a:xfrm>
            <a:off x="976128" y="264201"/>
            <a:ext cx="324128" cy="369332"/>
          </a:xfrm>
          <a:prstGeom prst="rect">
            <a:avLst/>
          </a:prstGeom>
        </p:spPr>
        <p:txBody>
          <a:bodyPr wrap="none">
            <a:spAutoFit/>
          </a:bodyPr>
          <a:lstStyle/>
          <a:p>
            <a:r>
              <a:rPr lang="tr-TR" b="1" dirty="0">
                <a:latin typeface="Bradley Hand ITC" panose="03070402050302030203" pitchFamily="66" charset="0"/>
              </a:rPr>
              <a:t>6</a:t>
            </a:r>
          </a:p>
        </p:txBody>
      </p:sp>
      <p:sp>
        <p:nvSpPr>
          <p:cNvPr id="12" name="Metin kutusu 7"/>
          <p:cNvSpPr txBox="1"/>
          <p:nvPr/>
        </p:nvSpPr>
        <p:spPr>
          <a:xfrm>
            <a:off x="935421" y="3292016"/>
            <a:ext cx="11109434" cy="523220"/>
          </a:xfrm>
          <a:prstGeom prst="rect">
            <a:avLst/>
          </a:prstGeom>
          <a:noFill/>
        </p:spPr>
        <p:txBody>
          <a:bodyPr wrap="square" rtlCol="0">
            <a:spAutoFit/>
          </a:bodyPr>
          <a:lstStyle/>
          <a:p>
            <a:pPr algn="ctr"/>
            <a:r>
              <a:rPr lang="tr-TR" sz="2800" b="1" dirty="0">
                <a:solidFill>
                  <a:srgbClr val="FF0000"/>
                </a:solidFill>
              </a:rPr>
              <a:t>ANTİBİYOTİK NASIL KULLANILMALIDIR ?</a:t>
            </a:r>
          </a:p>
        </p:txBody>
      </p:sp>
      <p:sp>
        <p:nvSpPr>
          <p:cNvPr id="13" name="Metin kutusu 4"/>
          <p:cNvSpPr txBox="1"/>
          <p:nvPr/>
        </p:nvSpPr>
        <p:spPr>
          <a:xfrm>
            <a:off x="812206" y="4009437"/>
            <a:ext cx="11120046" cy="2246769"/>
          </a:xfrm>
          <a:prstGeom prst="rect">
            <a:avLst/>
          </a:prstGeom>
          <a:noFill/>
        </p:spPr>
        <p:txBody>
          <a:bodyPr wrap="square" rtlCol="0">
            <a:spAutoFit/>
          </a:bodyPr>
          <a:lstStyle/>
          <a:p>
            <a:pPr algn="just"/>
            <a:r>
              <a:rPr lang="tr-TR" dirty="0"/>
              <a:t>	</a:t>
            </a:r>
            <a:r>
              <a:rPr lang="tr-TR" sz="2000" dirty="0"/>
              <a:t> Antibiyotik kullanımı </a:t>
            </a:r>
            <a:r>
              <a:rPr lang="tr-TR" sz="2000" dirty="0" smtClean="0"/>
              <a:t>hekim  </a:t>
            </a:r>
            <a:r>
              <a:rPr lang="tr-TR" sz="2000" dirty="0"/>
              <a:t>tarafından hastanın özelliklerine, ilacın etkisine ve hastalığı oluşturan bakterinin yapısına göre önerilir. Doktor hastalığın tedavisinde kullanacağı antibiyotiğe karar vermek için hastaya duyarlılık testi uygular. Duyarlılık testinin olmadığı durumlarda ise hastanın klinik bulgularını değerlendirir ve bulguları tecrübesi ile birleştirerek en doğru antibiyotik tedavisini seçer. Özellikle gram negatif </a:t>
            </a:r>
            <a:r>
              <a:rPr lang="tr-TR" sz="2000" dirty="0" err="1"/>
              <a:t>sepsis</a:t>
            </a:r>
            <a:r>
              <a:rPr lang="tr-TR" sz="2000" dirty="0"/>
              <a:t>, </a:t>
            </a:r>
            <a:r>
              <a:rPr lang="tr-TR" sz="2000" dirty="0" err="1"/>
              <a:t>pnömoni</a:t>
            </a:r>
            <a:r>
              <a:rPr lang="tr-TR" sz="2000" dirty="0"/>
              <a:t> ve </a:t>
            </a:r>
            <a:r>
              <a:rPr lang="tr-TR" sz="2000" dirty="0" smtClean="0"/>
              <a:t>menenjit </a:t>
            </a:r>
            <a:r>
              <a:rPr lang="tr-TR" sz="2000" dirty="0"/>
              <a:t>gibi hastalıklarda doğru antibiyotik seçimi ve doğru kullanımı hayati önem taşır. Seçilen antibiyotiğin hastalığın tedavisi için gereken etkiyi gösterebilmesi ilacın önerilen sürede, yeterli dozlarda ve uygun aralıklarla kullanılması </a:t>
            </a:r>
            <a:r>
              <a:rPr lang="tr-TR" sz="2000" dirty="0" smtClean="0"/>
              <a:t>önemlidir. </a:t>
            </a:r>
            <a:endParaRPr lang="tr-TR" sz="2000" dirty="0"/>
          </a:p>
        </p:txBody>
      </p:sp>
    </p:spTree>
    <p:extLst>
      <p:ext uri="{BB962C8B-B14F-4D97-AF65-F5344CB8AC3E}">
        <p14:creationId xmlns:p14="http://schemas.microsoft.com/office/powerpoint/2010/main" xmlns="" val="818182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33FD39E9-D9E1-4808-9BD7-6FDF5C693A99}"/>
              </a:ext>
            </a:extLst>
          </p:cNvPr>
          <p:cNvSpPr txBox="1"/>
          <p:nvPr/>
        </p:nvSpPr>
        <p:spPr>
          <a:xfrm>
            <a:off x="2598977" y="217733"/>
            <a:ext cx="6926255" cy="461665"/>
          </a:xfrm>
          <a:prstGeom prst="rect">
            <a:avLst/>
          </a:prstGeom>
          <a:noFill/>
        </p:spPr>
        <p:txBody>
          <a:bodyPr wrap="none" rtlCol="0">
            <a:spAutoFit/>
          </a:bodyPr>
          <a:lstStyle/>
          <a:p>
            <a:pPr algn="ctr"/>
            <a:r>
              <a:rPr lang="tr-TR" sz="2400" b="1" dirty="0">
                <a:solidFill>
                  <a:srgbClr val="FF0000"/>
                </a:solidFill>
              </a:rPr>
              <a:t>2020 YILI VE 2021 YILI ANTİBİYOTİK MALİYET ANALİZİ</a:t>
            </a:r>
          </a:p>
        </p:txBody>
      </p:sp>
      <p:pic>
        <p:nvPicPr>
          <p:cNvPr id="6" name="Resim 5">
            <a:extLst>
              <a:ext uri="{FF2B5EF4-FFF2-40B4-BE49-F238E27FC236}">
                <a16:creationId xmlns:a16="http://schemas.microsoft.com/office/drawing/2014/main" xmlns="" id="{F2B2B9C0-0C8D-4CB3-AB53-E5CD1C1E7557}"/>
              </a:ext>
            </a:extLst>
          </p:cNvPr>
          <p:cNvPicPr>
            <a:picLocks noChangeAspect="1"/>
          </p:cNvPicPr>
          <p:nvPr/>
        </p:nvPicPr>
        <p:blipFill>
          <a:blip r:embed="rId2" cstate="print"/>
          <a:stretch>
            <a:fillRect/>
          </a:stretch>
        </p:blipFill>
        <p:spPr>
          <a:xfrm>
            <a:off x="129085" y="679398"/>
            <a:ext cx="5966915" cy="5870258"/>
          </a:xfrm>
          <a:prstGeom prst="rect">
            <a:avLst/>
          </a:prstGeom>
        </p:spPr>
      </p:pic>
      <p:pic>
        <p:nvPicPr>
          <p:cNvPr id="8" name="Resim 7">
            <a:extLst>
              <a:ext uri="{FF2B5EF4-FFF2-40B4-BE49-F238E27FC236}">
                <a16:creationId xmlns:a16="http://schemas.microsoft.com/office/drawing/2014/main" xmlns="" id="{E981A25B-7BAE-43A7-B159-8F5607D884BC}"/>
              </a:ext>
            </a:extLst>
          </p:cNvPr>
          <p:cNvPicPr>
            <a:picLocks noChangeAspect="1"/>
          </p:cNvPicPr>
          <p:nvPr/>
        </p:nvPicPr>
        <p:blipFill>
          <a:blip r:embed="rId3" cstate="print"/>
          <a:stretch>
            <a:fillRect/>
          </a:stretch>
        </p:blipFill>
        <p:spPr>
          <a:xfrm>
            <a:off x="6095999" y="679397"/>
            <a:ext cx="5966915" cy="5870257"/>
          </a:xfrm>
          <a:prstGeom prst="rect">
            <a:avLst/>
          </a:prstGeom>
        </p:spPr>
      </p:pic>
    </p:spTree>
    <p:extLst>
      <p:ext uri="{BB962C8B-B14F-4D97-AF65-F5344CB8AC3E}">
        <p14:creationId xmlns:p14="http://schemas.microsoft.com/office/powerpoint/2010/main" xmlns="" val="2508426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4416170" y="217733"/>
            <a:ext cx="3291863" cy="584775"/>
          </a:xfrm>
          <a:prstGeom prst="rect">
            <a:avLst/>
          </a:prstGeom>
          <a:noFill/>
        </p:spPr>
        <p:txBody>
          <a:bodyPr wrap="none" rtlCol="0">
            <a:spAutoFit/>
          </a:bodyPr>
          <a:lstStyle/>
          <a:p>
            <a:pPr algn="ctr"/>
            <a:r>
              <a:rPr lang="tr-TR" sz="3200" b="1" dirty="0">
                <a:solidFill>
                  <a:srgbClr val="FF0000"/>
                </a:solidFill>
              </a:rPr>
              <a:t>NASIL BAŞARDIK ?</a:t>
            </a:r>
          </a:p>
        </p:txBody>
      </p:sp>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93" y="272378"/>
            <a:ext cx="1083816" cy="507135"/>
          </a:xfrm>
          <a:prstGeom prst="rect">
            <a:avLst/>
          </a:prstGeom>
        </p:spPr>
      </p:pic>
      <p:sp>
        <p:nvSpPr>
          <p:cNvPr id="10" name="Dikdörtgen 9"/>
          <p:cNvSpPr/>
          <p:nvPr/>
        </p:nvSpPr>
        <p:spPr>
          <a:xfrm>
            <a:off x="976128" y="264201"/>
            <a:ext cx="324128" cy="369332"/>
          </a:xfrm>
          <a:prstGeom prst="rect">
            <a:avLst/>
          </a:prstGeom>
        </p:spPr>
        <p:txBody>
          <a:bodyPr wrap="none">
            <a:spAutoFit/>
          </a:bodyPr>
          <a:lstStyle/>
          <a:p>
            <a:r>
              <a:rPr lang="tr-TR" b="1" dirty="0">
                <a:latin typeface="Bradley Hand ITC" panose="03070402050302030203" pitchFamily="66" charset="0"/>
              </a:rPr>
              <a:t>6</a:t>
            </a:r>
          </a:p>
        </p:txBody>
      </p:sp>
      <p:sp>
        <p:nvSpPr>
          <p:cNvPr id="2" name="Dikdörtgen 1"/>
          <p:cNvSpPr/>
          <p:nvPr/>
        </p:nvSpPr>
        <p:spPr>
          <a:xfrm>
            <a:off x="871737" y="5853793"/>
            <a:ext cx="11178546" cy="830997"/>
          </a:xfrm>
          <a:prstGeom prst="rect">
            <a:avLst/>
          </a:prstGeom>
        </p:spPr>
        <p:txBody>
          <a:bodyPr wrap="square">
            <a:spAutoFit/>
          </a:bodyPr>
          <a:lstStyle/>
          <a:p>
            <a:pPr marL="285750" indent="-285750" algn="just"/>
            <a:r>
              <a:rPr lang="tr-TR" sz="2400" dirty="0"/>
              <a:t>Etken Maddeli ilaçların servilere göre dağılımlarını, hangi servislerde daha çok kullanıldığını ve hangi aylarda daha çok kullanıldığının istatistiklerini inceledik.</a:t>
            </a:r>
          </a:p>
        </p:txBody>
      </p:sp>
      <p:sp>
        <p:nvSpPr>
          <p:cNvPr id="12" name="Dikdörtgen 11"/>
          <p:cNvSpPr/>
          <p:nvPr/>
        </p:nvSpPr>
        <p:spPr>
          <a:xfrm>
            <a:off x="1309874" y="693422"/>
            <a:ext cx="9287166" cy="307777"/>
          </a:xfrm>
          <a:prstGeom prst="rect">
            <a:avLst/>
          </a:prstGeom>
        </p:spPr>
        <p:txBody>
          <a:bodyPr wrap="square">
            <a:spAutoFit/>
          </a:bodyPr>
          <a:lstStyle/>
          <a:p>
            <a:pPr algn="ctr"/>
            <a:r>
              <a:rPr lang="tr-TR" sz="1400" dirty="0"/>
              <a:t>2020  YILI SEFTRIAKSON+ RIFAMISIN SODYUM SERVİSLERE GÖRE KULLANIM İSTATİSTİĞİ </a:t>
            </a:r>
          </a:p>
        </p:txBody>
      </p:sp>
      <p:pic>
        <p:nvPicPr>
          <p:cNvPr id="14" name="Resim 13">
            <a:extLst>
              <a:ext uri="{FF2B5EF4-FFF2-40B4-BE49-F238E27FC236}">
                <a16:creationId xmlns:a16="http://schemas.microsoft.com/office/drawing/2014/main" xmlns="" id="{1B81D1E8-6A91-41C0-8137-5975864F5337}"/>
              </a:ext>
            </a:extLst>
          </p:cNvPr>
          <p:cNvPicPr>
            <a:picLocks noChangeAspect="1"/>
          </p:cNvPicPr>
          <p:nvPr/>
        </p:nvPicPr>
        <p:blipFill>
          <a:blip r:embed="rId3" cstate="print"/>
          <a:stretch>
            <a:fillRect/>
          </a:stretch>
        </p:blipFill>
        <p:spPr>
          <a:xfrm>
            <a:off x="923931" y="1217766"/>
            <a:ext cx="11115473" cy="2335454"/>
          </a:xfrm>
          <a:prstGeom prst="rect">
            <a:avLst/>
          </a:prstGeom>
        </p:spPr>
      </p:pic>
      <p:pic>
        <p:nvPicPr>
          <p:cNvPr id="16" name="Resim 15">
            <a:extLst>
              <a:ext uri="{FF2B5EF4-FFF2-40B4-BE49-F238E27FC236}">
                <a16:creationId xmlns:a16="http://schemas.microsoft.com/office/drawing/2014/main" xmlns="" id="{18D1BC3A-8D10-432C-9F2F-84DCAD202F94}"/>
              </a:ext>
            </a:extLst>
          </p:cNvPr>
          <p:cNvPicPr>
            <a:picLocks noChangeAspect="1"/>
          </p:cNvPicPr>
          <p:nvPr/>
        </p:nvPicPr>
        <p:blipFill>
          <a:blip r:embed="rId4" cstate="print"/>
          <a:stretch>
            <a:fillRect/>
          </a:stretch>
        </p:blipFill>
        <p:spPr>
          <a:xfrm>
            <a:off x="923930" y="3553220"/>
            <a:ext cx="11115473" cy="2232338"/>
          </a:xfrm>
          <a:prstGeom prst="rect">
            <a:avLst/>
          </a:prstGeom>
        </p:spPr>
      </p:pic>
    </p:spTree>
    <p:extLst>
      <p:ext uri="{BB962C8B-B14F-4D97-AF65-F5344CB8AC3E}">
        <p14:creationId xmlns:p14="http://schemas.microsoft.com/office/powerpoint/2010/main" xmlns="" val="3624297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4416170" y="217733"/>
            <a:ext cx="3291863" cy="584775"/>
          </a:xfrm>
          <a:prstGeom prst="rect">
            <a:avLst/>
          </a:prstGeom>
          <a:noFill/>
        </p:spPr>
        <p:txBody>
          <a:bodyPr wrap="none" rtlCol="0">
            <a:spAutoFit/>
          </a:bodyPr>
          <a:lstStyle/>
          <a:p>
            <a:pPr algn="ctr"/>
            <a:r>
              <a:rPr lang="tr-TR" sz="3200" b="1" dirty="0">
                <a:solidFill>
                  <a:srgbClr val="FF0000"/>
                </a:solidFill>
              </a:rPr>
              <a:t>NASIL BAŞARDIK ?</a:t>
            </a:r>
          </a:p>
        </p:txBody>
      </p:sp>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93" y="272378"/>
            <a:ext cx="1083816" cy="507135"/>
          </a:xfrm>
          <a:prstGeom prst="rect">
            <a:avLst/>
          </a:prstGeom>
        </p:spPr>
      </p:pic>
      <p:sp>
        <p:nvSpPr>
          <p:cNvPr id="10" name="Dikdörtgen 9"/>
          <p:cNvSpPr/>
          <p:nvPr/>
        </p:nvSpPr>
        <p:spPr>
          <a:xfrm>
            <a:off x="976128" y="264201"/>
            <a:ext cx="324128" cy="369332"/>
          </a:xfrm>
          <a:prstGeom prst="rect">
            <a:avLst/>
          </a:prstGeom>
        </p:spPr>
        <p:txBody>
          <a:bodyPr wrap="none">
            <a:spAutoFit/>
          </a:bodyPr>
          <a:lstStyle/>
          <a:p>
            <a:r>
              <a:rPr lang="tr-TR" b="1" dirty="0">
                <a:latin typeface="Bradley Hand ITC" panose="03070402050302030203" pitchFamily="66" charset="0"/>
              </a:rPr>
              <a:t>6</a:t>
            </a:r>
          </a:p>
        </p:txBody>
      </p:sp>
      <p:sp>
        <p:nvSpPr>
          <p:cNvPr id="12" name="Dikdörtgen 11"/>
          <p:cNvSpPr/>
          <p:nvPr/>
        </p:nvSpPr>
        <p:spPr>
          <a:xfrm>
            <a:off x="1309874" y="766898"/>
            <a:ext cx="9287166" cy="307777"/>
          </a:xfrm>
          <a:prstGeom prst="rect">
            <a:avLst/>
          </a:prstGeom>
        </p:spPr>
        <p:txBody>
          <a:bodyPr wrap="square">
            <a:spAutoFit/>
          </a:bodyPr>
          <a:lstStyle/>
          <a:p>
            <a:pPr algn="ctr"/>
            <a:r>
              <a:rPr lang="tr-TR" sz="1400" dirty="0"/>
              <a:t>2020 SERVİSLERE GÖRE KULLANIM İSTATİSTİĞİ </a:t>
            </a:r>
          </a:p>
        </p:txBody>
      </p:sp>
      <p:graphicFrame>
        <p:nvGraphicFramePr>
          <p:cNvPr id="14" name="Grafik 13">
            <a:extLst>
              <a:ext uri="{FF2B5EF4-FFF2-40B4-BE49-F238E27FC236}">
                <a16:creationId xmlns:a16="http://schemas.microsoft.com/office/drawing/2014/main" xmlns="" id="{9FD10E3F-DB1F-45D6-BD60-1F599AE66080}"/>
              </a:ext>
            </a:extLst>
          </p:cNvPr>
          <p:cNvGraphicFramePr>
            <a:graphicFrameLocks/>
          </p:cNvGraphicFramePr>
          <p:nvPr>
            <p:extLst>
              <p:ext uri="{D42A27DB-BD31-4B8C-83A1-F6EECF244321}">
                <p14:modId xmlns:p14="http://schemas.microsoft.com/office/powerpoint/2010/main" xmlns="" val="1409174967"/>
              </p:ext>
            </p:extLst>
          </p:nvPr>
        </p:nvGraphicFramePr>
        <p:xfrm>
          <a:off x="861060" y="1238249"/>
          <a:ext cx="11058224" cy="49138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171870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4416170" y="217733"/>
            <a:ext cx="3291863" cy="584775"/>
          </a:xfrm>
          <a:prstGeom prst="rect">
            <a:avLst/>
          </a:prstGeom>
          <a:noFill/>
        </p:spPr>
        <p:txBody>
          <a:bodyPr wrap="none" rtlCol="0">
            <a:spAutoFit/>
          </a:bodyPr>
          <a:lstStyle/>
          <a:p>
            <a:pPr algn="ctr"/>
            <a:r>
              <a:rPr lang="tr-TR" sz="3200" b="1" dirty="0">
                <a:solidFill>
                  <a:srgbClr val="FF0000"/>
                </a:solidFill>
              </a:rPr>
              <a:t>NASIL BAŞARDIK ?</a:t>
            </a:r>
          </a:p>
        </p:txBody>
      </p:sp>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93" y="272378"/>
            <a:ext cx="1083816" cy="507135"/>
          </a:xfrm>
          <a:prstGeom prst="rect">
            <a:avLst/>
          </a:prstGeom>
        </p:spPr>
      </p:pic>
      <p:sp>
        <p:nvSpPr>
          <p:cNvPr id="10" name="Dikdörtgen 9"/>
          <p:cNvSpPr/>
          <p:nvPr/>
        </p:nvSpPr>
        <p:spPr>
          <a:xfrm>
            <a:off x="976128" y="264201"/>
            <a:ext cx="324128" cy="369332"/>
          </a:xfrm>
          <a:prstGeom prst="rect">
            <a:avLst/>
          </a:prstGeom>
        </p:spPr>
        <p:txBody>
          <a:bodyPr wrap="none">
            <a:spAutoFit/>
          </a:bodyPr>
          <a:lstStyle/>
          <a:p>
            <a:r>
              <a:rPr lang="tr-TR" b="1" dirty="0">
                <a:latin typeface="Bradley Hand ITC" panose="03070402050302030203" pitchFamily="66" charset="0"/>
              </a:rPr>
              <a:t>6</a:t>
            </a:r>
          </a:p>
        </p:txBody>
      </p:sp>
      <p:sp>
        <p:nvSpPr>
          <p:cNvPr id="13" name="Dikdörtgen 12"/>
          <p:cNvSpPr/>
          <p:nvPr/>
        </p:nvSpPr>
        <p:spPr>
          <a:xfrm>
            <a:off x="1309874" y="922014"/>
            <a:ext cx="9287166" cy="307777"/>
          </a:xfrm>
          <a:prstGeom prst="rect">
            <a:avLst/>
          </a:prstGeom>
        </p:spPr>
        <p:txBody>
          <a:bodyPr wrap="square">
            <a:spAutoFit/>
          </a:bodyPr>
          <a:lstStyle/>
          <a:p>
            <a:pPr algn="ctr"/>
            <a:r>
              <a:rPr lang="tr-TR" sz="1400" dirty="0"/>
              <a:t>2020  YILI SEFTRIAKSON SODYUM ETKEN MADDELİ ANTİBİYOTİĞİN KULLANILDIĞI HASTALARIN İSTATİSTİĞİ</a:t>
            </a:r>
          </a:p>
        </p:txBody>
      </p:sp>
      <p:sp>
        <p:nvSpPr>
          <p:cNvPr id="14" name="Dikdörtgen 13"/>
          <p:cNvSpPr/>
          <p:nvPr/>
        </p:nvSpPr>
        <p:spPr>
          <a:xfrm>
            <a:off x="871737" y="5853793"/>
            <a:ext cx="11178546" cy="830997"/>
          </a:xfrm>
          <a:prstGeom prst="rect">
            <a:avLst/>
          </a:prstGeom>
        </p:spPr>
        <p:txBody>
          <a:bodyPr wrap="square">
            <a:spAutoFit/>
          </a:bodyPr>
          <a:lstStyle/>
          <a:p>
            <a:pPr marL="285750" indent="-285750" algn="just"/>
            <a:r>
              <a:rPr lang="tr-TR" sz="2400" dirty="0"/>
              <a:t>Antibiyotik kullanılan hastaların bilgilerini öğrendikten sonra, hastaların tedavi geçmişlerini inceledik</a:t>
            </a:r>
          </a:p>
        </p:txBody>
      </p:sp>
      <p:pic>
        <p:nvPicPr>
          <p:cNvPr id="3" name="Resim 2">
            <a:extLst>
              <a:ext uri="{FF2B5EF4-FFF2-40B4-BE49-F238E27FC236}">
                <a16:creationId xmlns:a16="http://schemas.microsoft.com/office/drawing/2014/main" xmlns="" id="{5BAFF7EB-F254-4588-8E15-D409D8ADE93A}"/>
              </a:ext>
            </a:extLst>
          </p:cNvPr>
          <p:cNvPicPr>
            <a:picLocks noChangeAspect="1"/>
          </p:cNvPicPr>
          <p:nvPr/>
        </p:nvPicPr>
        <p:blipFill>
          <a:blip r:embed="rId3" cstate="print"/>
          <a:stretch>
            <a:fillRect/>
          </a:stretch>
        </p:blipFill>
        <p:spPr>
          <a:xfrm>
            <a:off x="871736" y="1273135"/>
            <a:ext cx="11178547" cy="4662851"/>
          </a:xfrm>
          <a:prstGeom prst="rect">
            <a:avLst/>
          </a:prstGeom>
        </p:spPr>
      </p:pic>
      <p:sp>
        <p:nvSpPr>
          <p:cNvPr id="11" name="10 Metin kutusu"/>
          <p:cNvSpPr txBox="1"/>
          <p:nvPr/>
        </p:nvSpPr>
        <p:spPr>
          <a:xfrm>
            <a:off x="5462954" y="2168769"/>
            <a:ext cx="3856892" cy="3693319"/>
          </a:xfrm>
          <a:prstGeom prst="rect">
            <a:avLst/>
          </a:prstGeom>
          <a:solidFill>
            <a:schemeClr val="accent1"/>
          </a:solidFill>
        </p:spPr>
        <p:txBody>
          <a:bodyPr wrap="square" rtlCol="0">
            <a:spAutoFit/>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a:p>
        </p:txBody>
      </p:sp>
    </p:spTree>
    <p:extLst>
      <p:ext uri="{BB962C8B-B14F-4D97-AF65-F5344CB8AC3E}">
        <p14:creationId xmlns:p14="http://schemas.microsoft.com/office/powerpoint/2010/main" xmlns="" val="2407601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4416170" y="217733"/>
            <a:ext cx="3291863" cy="584775"/>
          </a:xfrm>
          <a:prstGeom prst="rect">
            <a:avLst/>
          </a:prstGeom>
          <a:noFill/>
        </p:spPr>
        <p:txBody>
          <a:bodyPr wrap="none" rtlCol="0">
            <a:spAutoFit/>
          </a:bodyPr>
          <a:lstStyle/>
          <a:p>
            <a:pPr algn="ctr"/>
            <a:r>
              <a:rPr lang="tr-TR" sz="3200" b="1" dirty="0">
                <a:solidFill>
                  <a:srgbClr val="FF0000"/>
                </a:solidFill>
              </a:rPr>
              <a:t>NASIL BAŞARDIK ?</a:t>
            </a:r>
          </a:p>
        </p:txBody>
      </p:sp>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93" y="272378"/>
            <a:ext cx="1083816" cy="507135"/>
          </a:xfrm>
          <a:prstGeom prst="rect">
            <a:avLst/>
          </a:prstGeom>
        </p:spPr>
      </p:pic>
      <p:sp>
        <p:nvSpPr>
          <p:cNvPr id="10" name="Dikdörtgen 9"/>
          <p:cNvSpPr/>
          <p:nvPr/>
        </p:nvSpPr>
        <p:spPr>
          <a:xfrm>
            <a:off x="976128" y="264201"/>
            <a:ext cx="324128" cy="369332"/>
          </a:xfrm>
          <a:prstGeom prst="rect">
            <a:avLst/>
          </a:prstGeom>
        </p:spPr>
        <p:txBody>
          <a:bodyPr wrap="none">
            <a:spAutoFit/>
          </a:bodyPr>
          <a:lstStyle/>
          <a:p>
            <a:r>
              <a:rPr lang="tr-TR" b="1" dirty="0">
                <a:latin typeface="Bradley Hand ITC" panose="03070402050302030203" pitchFamily="66" charset="0"/>
              </a:rPr>
              <a:t>6</a:t>
            </a:r>
          </a:p>
        </p:txBody>
      </p:sp>
      <p:sp>
        <p:nvSpPr>
          <p:cNvPr id="13" name="Dikdörtgen 12"/>
          <p:cNvSpPr/>
          <p:nvPr/>
        </p:nvSpPr>
        <p:spPr>
          <a:xfrm>
            <a:off x="1309874" y="922014"/>
            <a:ext cx="9287166" cy="307777"/>
          </a:xfrm>
          <a:prstGeom prst="rect">
            <a:avLst/>
          </a:prstGeom>
        </p:spPr>
        <p:txBody>
          <a:bodyPr wrap="square">
            <a:spAutoFit/>
          </a:bodyPr>
          <a:lstStyle/>
          <a:p>
            <a:pPr algn="ctr"/>
            <a:r>
              <a:rPr lang="tr-TR" sz="1400" dirty="0"/>
              <a:t>2020  YILI SEFTRIAKSON SODYUM KULLANILAN HASTA BİLGİLERİ</a:t>
            </a:r>
          </a:p>
        </p:txBody>
      </p:sp>
      <p:sp>
        <p:nvSpPr>
          <p:cNvPr id="14" name="Dikdörtgen 13"/>
          <p:cNvSpPr/>
          <p:nvPr/>
        </p:nvSpPr>
        <p:spPr>
          <a:xfrm>
            <a:off x="782595" y="4449536"/>
            <a:ext cx="11178546" cy="2308324"/>
          </a:xfrm>
          <a:prstGeom prst="rect">
            <a:avLst/>
          </a:prstGeom>
        </p:spPr>
        <p:txBody>
          <a:bodyPr wrap="square">
            <a:spAutoFit/>
          </a:bodyPr>
          <a:lstStyle/>
          <a:p>
            <a:pPr marL="285750" indent="-285750" algn="just"/>
            <a:r>
              <a:rPr lang="tr-TR" sz="2400" dirty="0"/>
              <a:t>Hastaya konulan tanı, çalışılan laboratuvar hizmetleri ve  laboratuvar sonuçlarını incelediğimizde aslında kullanılan geniş semptomlu ağır antibiyotik yerine , hasta tedavisinde antibiyotik direncini daha az etkileyecek başka bir antibiyotik kullanımının yerinde bir karar olacağını gördük. Bu yüzden hekimlerimize ve sağlık çalışanlarımıza bu konuyla ilgili eğitim vermeyi ve HBYS sistemimizde antibiyotikler ile alakalı yenilikler yapmayı kararlaştırdık.</a:t>
            </a:r>
          </a:p>
        </p:txBody>
      </p:sp>
      <p:pic>
        <p:nvPicPr>
          <p:cNvPr id="3" name="Resim 2">
            <a:extLst>
              <a:ext uri="{FF2B5EF4-FFF2-40B4-BE49-F238E27FC236}">
                <a16:creationId xmlns:a16="http://schemas.microsoft.com/office/drawing/2014/main" xmlns="" id="{40D26803-21FE-4D36-890A-DFBC9594827A}"/>
              </a:ext>
            </a:extLst>
          </p:cNvPr>
          <p:cNvPicPr>
            <a:picLocks noChangeAspect="1"/>
          </p:cNvPicPr>
          <p:nvPr/>
        </p:nvPicPr>
        <p:blipFill>
          <a:blip r:embed="rId3" cstate="print"/>
          <a:stretch>
            <a:fillRect/>
          </a:stretch>
        </p:blipFill>
        <p:spPr>
          <a:xfrm>
            <a:off x="976128" y="1229791"/>
            <a:ext cx="5601724" cy="3093784"/>
          </a:xfrm>
          <a:prstGeom prst="rect">
            <a:avLst/>
          </a:prstGeom>
        </p:spPr>
      </p:pic>
      <p:pic>
        <p:nvPicPr>
          <p:cNvPr id="6" name="Resim 5">
            <a:extLst>
              <a:ext uri="{FF2B5EF4-FFF2-40B4-BE49-F238E27FC236}">
                <a16:creationId xmlns:a16="http://schemas.microsoft.com/office/drawing/2014/main" xmlns="" id="{51C2748A-CFB0-481D-8710-EA7911EAFAC9}"/>
              </a:ext>
            </a:extLst>
          </p:cNvPr>
          <p:cNvPicPr>
            <a:picLocks noChangeAspect="1"/>
          </p:cNvPicPr>
          <p:nvPr/>
        </p:nvPicPr>
        <p:blipFill>
          <a:blip r:embed="rId4" cstate="print"/>
          <a:stretch>
            <a:fillRect/>
          </a:stretch>
        </p:blipFill>
        <p:spPr>
          <a:xfrm>
            <a:off x="6654800" y="1229792"/>
            <a:ext cx="5473126" cy="3093784"/>
          </a:xfrm>
          <a:prstGeom prst="rect">
            <a:avLst/>
          </a:prstGeom>
        </p:spPr>
      </p:pic>
      <p:sp>
        <p:nvSpPr>
          <p:cNvPr id="11" name="10 Metin kutusu"/>
          <p:cNvSpPr txBox="1"/>
          <p:nvPr/>
        </p:nvSpPr>
        <p:spPr>
          <a:xfrm>
            <a:off x="996462" y="1301262"/>
            <a:ext cx="2625969" cy="923330"/>
          </a:xfrm>
          <a:prstGeom prst="rect">
            <a:avLst/>
          </a:prstGeom>
          <a:solidFill>
            <a:schemeClr val="accent1"/>
          </a:solidFill>
        </p:spPr>
        <p:txBody>
          <a:bodyPr wrap="square" rtlCol="0">
            <a:spAutoFit/>
          </a:bodyPr>
          <a:lstStyle/>
          <a:p>
            <a:endParaRPr lang="tr-TR" dirty="0" smtClean="0"/>
          </a:p>
          <a:p>
            <a:endParaRPr lang="tr-TR" dirty="0" smtClean="0"/>
          </a:p>
          <a:p>
            <a:endParaRPr lang="tr-TR" dirty="0"/>
          </a:p>
        </p:txBody>
      </p:sp>
      <p:sp>
        <p:nvSpPr>
          <p:cNvPr id="12" name="11 Metin kutusu"/>
          <p:cNvSpPr txBox="1"/>
          <p:nvPr/>
        </p:nvSpPr>
        <p:spPr>
          <a:xfrm>
            <a:off x="3892062" y="1840523"/>
            <a:ext cx="527539" cy="369332"/>
          </a:xfrm>
          <a:prstGeom prst="rect">
            <a:avLst/>
          </a:prstGeom>
          <a:solidFill>
            <a:schemeClr val="accent1"/>
          </a:solidFill>
        </p:spPr>
        <p:txBody>
          <a:bodyPr wrap="square" rtlCol="0">
            <a:spAutoFit/>
          </a:bodyPr>
          <a:lstStyle/>
          <a:p>
            <a:endParaRPr lang="tr-TR" dirty="0"/>
          </a:p>
        </p:txBody>
      </p:sp>
    </p:spTree>
    <p:extLst>
      <p:ext uri="{BB962C8B-B14F-4D97-AF65-F5344CB8AC3E}">
        <p14:creationId xmlns:p14="http://schemas.microsoft.com/office/powerpoint/2010/main" xmlns="" val="709715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2791908" y="217733"/>
            <a:ext cx="6540317" cy="830997"/>
          </a:xfrm>
          <a:prstGeom prst="rect">
            <a:avLst/>
          </a:prstGeom>
          <a:noFill/>
        </p:spPr>
        <p:txBody>
          <a:bodyPr wrap="none" rtlCol="0">
            <a:spAutoFit/>
          </a:bodyPr>
          <a:lstStyle/>
          <a:p>
            <a:pPr algn="ctr"/>
            <a:r>
              <a:rPr lang="tr-TR" sz="2400" b="1" dirty="0">
                <a:solidFill>
                  <a:srgbClr val="FF0000"/>
                </a:solidFill>
              </a:rPr>
              <a:t>KURUMUMUZDA AKILCI ANTİBİYOTİK KULLANIMI </a:t>
            </a:r>
          </a:p>
          <a:p>
            <a:pPr algn="ctr"/>
            <a:r>
              <a:rPr lang="tr-TR" sz="2400" b="1" dirty="0">
                <a:solidFill>
                  <a:srgbClr val="FF0000"/>
                </a:solidFill>
              </a:rPr>
              <a:t>HAKKINDA VERİLEN EĞİTİMLER</a:t>
            </a:r>
          </a:p>
        </p:txBody>
      </p:sp>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93" y="272378"/>
            <a:ext cx="1083816" cy="507135"/>
          </a:xfrm>
          <a:prstGeom prst="rect">
            <a:avLst/>
          </a:prstGeom>
        </p:spPr>
      </p:pic>
      <p:sp>
        <p:nvSpPr>
          <p:cNvPr id="10" name="Dikdörtgen 9"/>
          <p:cNvSpPr/>
          <p:nvPr/>
        </p:nvSpPr>
        <p:spPr>
          <a:xfrm>
            <a:off x="976128" y="264201"/>
            <a:ext cx="324128" cy="369332"/>
          </a:xfrm>
          <a:prstGeom prst="rect">
            <a:avLst/>
          </a:prstGeom>
        </p:spPr>
        <p:txBody>
          <a:bodyPr wrap="none">
            <a:spAutoFit/>
          </a:bodyPr>
          <a:lstStyle/>
          <a:p>
            <a:r>
              <a:rPr lang="tr-TR" b="1" dirty="0">
                <a:latin typeface="Bradley Hand ITC" panose="03070402050302030203" pitchFamily="66" charset="0"/>
              </a:rPr>
              <a:t>6</a:t>
            </a:r>
          </a:p>
        </p:txBody>
      </p:sp>
      <p:pic>
        <p:nvPicPr>
          <p:cNvPr id="3" name="Resim 2">
            <a:extLst>
              <a:ext uri="{FF2B5EF4-FFF2-40B4-BE49-F238E27FC236}">
                <a16:creationId xmlns:a16="http://schemas.microsoft.com/office/drawing/2014/main" xmlns="" id="{EF844941-6311-45DB-B897-4DFD52CC08B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65135" y="3236856"/>
            <a:ext cx="2397756" cy="3852495"/>
          </a:xfrm>
          <a:prstGeom prst="rect">
            <a:avLst/>
          </a:prstGeom>
        </p:spPr>
      </p:pic>
      <p:pic>
        <p:nvPicPr>
          <p:cNvPr id="6" name="Resim 5">
            <a:extLst>
              <a:ext uri="{FF2B5EF4-FFF2-40B4-BE49-F238E27FC236}">
                <a16:creationId xmlns:a16="http://schemas.microsoft.com/office/drawing/2014/main" xmlns="" id="{E30D2B2E-9265-4971-AC74-31A3373A67A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78726" y="3236856"/>
            <a:ext cx="4271234" cy="3579100"/>
          </a:xfrm>
          <a:prstGeom prst="rect">
            <a:avLst/>
          </a:prstGeom>
        </p:spPr>
      </p:pic>
      <p:pic>
        <p:nvPicPr>
          <p:cNvPr id="12" name="Resim 11">
            <a:extLst>
              <a:ext uri="{FF2B5EF4-FFF2-40B4-BE49-F238E27FC236}">
                <a16:creationId xmlns:a16="http://schemas.microsoft.com/office/drawing/2014/main" xmlns="" id="{5CE2D8F8-B3A8-4F8D-BC54-1EC60F3EACF5}"/>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871329" y="1008995"/>
            <a:ext cx="9229061" cy="1996510"/>
          </a:xfrm>
          <a:prstGeom prst="rect">
            <a:avLst/>
          </a:prstGeom>
        </p:spPr>
      </p:pic>
      <p:pic>
        <p:nvPicPr>
          <p:cNvPr id="14" name="Resim 13">
            <a:extLst>
              <a:ext uri="{FF2B5EF4-FFF2-40B4-BE49-F238E27FC236}">
                <a16:creationId xmlns:a16="http://schemas.microsoft.com/office/drawing/2014/main" xmlns="" id="{01E58FAA-DDAA-4965-BD72-A38493BDDA41}"/>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76128" y="3268106"/>
            <a:ext cx="4489007" cy="3589894"/>
          </a:xfrm>
          <a:prstGeom prst="rect">
            <a:avLst/>
          </a:prstGeom>
        </p:spPr>
      </p:pic>
    </p:spTree>
    <p:extLst>
      <p:ext uri="{BB962C8B-B14F-4D97-AF65-F5344CB8AC3E}">
        <p14:creationId xmlns:p14="http://schemas.microsoft.com/office/powerpoint/2010/main" xmlns="" val="818182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817461" y="4308984"/>
            <a:ext cx="11120046" cy="2308324"/>
          </a:xfrm>
          <a:prstGeom prst="rect">
            <a:avLst/>
          </a:prstGeom>
          <a:noFill/>
        </p:spPr>
        <p:txBody>
          <a:bodyPr wrap="square" rtlCol="0">
            <a:spAutoFit/>
          </a:bodyPr>
          <a:lstStyle/>
          <a:p>
            <a:pPr marL="285750" indent="-285750" algn="just"/>
            <a:r>
              <a:rPr lang="tr-TR" sz="2400" dirty="0"/>
              <a:t>Kurumumuzda , İlaç güvenliği başlığında Akılcı antibiyotik kullanımı ile alakalı hem hastanemizde hem de il genelinde yapılan eğitimlere, hastane sağlık personeli olarak %100 katılım sağlamaktayız. Bu eğitimlerde temel amacımız , Sağlık hizmeti verdiğimiz hasta  tedavilerinde Antibiyotik kullanımının zorunlu olup olmadığı konusunun önemini sağlık personelimize anlatma ve hekimlerimizin   antibiyotik kullanımında hassasiyet göstermedikleri konuları ortadan kaldırmaktır.</a:t>
            </a:r>
          </a:p>
        </p:txBody>
      </p:sp>
      <p:sp>
        <p:nvSpPr>
          <p:cNvPr id="8" name="Metin kutusu 7"/>
          <p:cNvSpPr txBox="1"/>
          <p:nvPr/>
        </p:nvSpPr>
        <p:spPr>
          <a:xfrm>
            <a:off x="2791908" y="217733"/>
            <a:ext cx="6540317" cy="830997"/>
          </a:xfrm>
          <a:prstGeom prst="rect">
            <a:avLst/>
          </a:prstGeom>
          <a:noFill/>
        </p:spPr>
        <p:txBody>
          <a:bodyPr wrap="none" rtlCol="0">
            <a:spAutoFit/>
          </a:bodyPr>
          <a:lstStyle/>
          <a:p>
            <a:pPr algn="ctr"/>
            <a:r>
              <a:rPr lang="tr-TR" sz="2400" b="1" dirty="0">
                <a:solidFill>
                  <a:srgbClr val="FF0000"/>
                </a:solidFill>
              </a:rPr>
              <a:t>KURUMUMUZDA AKILCI ANTİBİYOTİK KULLANIMI </a:t>
            </a:r>
          </a:p>
          <a:p>
            <a:pPr algn="ctr"/>
            <a:r>
              <a:rPr lang="tr-TR" sz="2400" b="1" dirty="0">
                <a:solidFill>
                  <a:srgbClr val="FF0000"/>
                </a:solidFill>
              </a:rPr>
              <a:t>HAKKINDA VERİLEN EĞİTİMLER</a:t>
            </a:r>
          </a:p>
        </p:txBody>
      </p:sp>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93" y="272378"/>
            <a:ext cx="1083816" cy="507135"/>
          </a:xfrm>
          <a:prstGeom prst="rect">
            <a:avLst/>
          </a:prstGeom>
        </p:spPr>
      </p:pic>
      <p:sp>
        <p:nvSpPr>
          <p:cNvPr id="10" name="Dikdörtgen 9"/>
          <p:cNvSpPr/>
          <p:nvPr/>
        </p:nvSpPr>
        <p:spPr>
          <a:xfrm>
            <a:off x="976128" y="264201"/>
            <a:ext cx="324128" cy="369332"/>
          </a:xfrm>
          <a:prstGeom prst="rect">
            <a:avLst/>
          </a:prstGeom>
        </p:spPr>
        <p:txBody>
          <a:bodyPr wrap="none">
            <a:spAutoFit/>
          </a:bodyPr>
          <a:lstStyle/>
          <a:p>
            <a:r>
              <a:rPr lang="tr-TR" b="1" dirty="0">
                <a:latin typeface="Bradley Hand ITC" panose="03070402050302030203" pitchFamily="66" charset="0"/>
              </a:rPr>
              <a:t>6</a:t>
            </a:r>
          </a:p>
        </p:txBody>
      </p:sp>
      <p:pic>
        <p:nvPicPr>
          <p:cNvPr id="3" name="Resim 2">
            <a:extLst>
              <a:ext uri="{FF2B5EF4-FFF2-40B4-BE49-F238E27FC236}">
                <a16:creationId xmlns:a16="http://schemas.microsoft.com/office/drawing/2014/main" xmlns="" id="{26189EB8-A017-45DC-8635-A1B4EBED98A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76128" y="1056907"/>
            <a:ext cx="10882126" cy="2758174"/>
          </a:xfrm>
          <a:prstGeom prst="rect">
            <a:avLst/>
          </a:prstGeom>
        </p:spPr>
      </p:pic>
    </p:spTree>
    <p:extLst>
      <p:ext uri="{BB962C8B-B14F-4D97-AF65-F5344CB8AC3E}">
        <p14:creationId xmlns:p14="http://schemas.microsoft.com/office/powerpoint/2010/main" xmlns="" val="818182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2791908" y="217733"/>
            <a:ext cx="6540317" cy="830997"/>
          </a:xfrm>
          <a:prstGeom prst="rect">
            <a:avLst/>
          </a:prstGeom>
          <a:noFill/>
        </p:spPr>
        <p:txBody>
          <a:bodyPr wrap="none" rtlCol="0">
            <a:spAutoFit/>
          </a:bodyPr>
          <a:lstStyle/>
          <a:p>
            <a:pPr algn="ctr"/>
            <a:r>
              <a:rPr lang="tr-TR" sz="2400" b="1" dirty="0">
                <a:solidFill>
                  <a:srgbClr val="FF0000"/>
                </a:solidFill>
              </a:rPr>
              <a:t>KURUMUMUZDA AKILCI ANTİBİYOTİK KULLANIMI </a:t>
            </a:r>
          </a:p>
          <a:p>
            <a:pPr algn="ctr"/>
            <a:r>
              <a:rPr lang="tr-TR" sz="2400" b="1" dirty="0">
                <a:solidFill>
                  <a:srgbClr val="FF0000"/>
                </a:solidFill>
              </a:rPr>
              <a:t>HAKKINDA VERİLEN EĞİTİMLER</a:t>
            </a:r>
          </a:p>
        </p:txBody>
      </p:sp>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93" y="272378"/>
            <a:ext cx="1083816" cy="507135"/>
          </a:xfrm>
          <a:prstGeom prst="rect">
            <a:avLst/>
          </a:prstGeom>
        </p:spPr>
      </p:pic>
      <p:sp>
        <p:nvSpPr>
          <p:cNvPr id="10" name="Dikdörtgen 9"/>
          <p:cNvSpPr/>
          <p:nvPr/>
        </p:nvSpPr>
        <p:spPr>
          <a:xfrm>
            <a:off x="976128" y="264201"/>
            <a:ext cx="324128" cy="369332"/>
          </a:xfrm>
          <a:prstGeom prst="rect">
            <a:avLst/>
          </a:prstGeom>
        </p:spPr>
        <p:txBody>
          <a:bodyPr wrap="none">
            <a:spAutoFit/>
          </a:bodyPr>
          <a:lstStyle/>
          <a:p>
            <a:r>
              <a:rPr lang="tr-TR" b="1" dirty="0">
                <a:latin typeface="Bradley Hand ITC" panose="03070402050302030203" pitchFamily="66" charset="0"/>
              </a:rPr>
              <a:t>6</a:t>
            </a:r>
          </a:p>
        </p:txBody>
      </p:sp>
      <p:pic>
        <p:nvPicPr>
          <p:cNvPr id="3" name="Resim 2">
            <a:extLst>
              <a:ext uri="{FF2B5EF4-FFF2-40B4-BE49-F238E27FC236}">
                <a16:creationId xmlns:a16="http://schemas.microsoft.com/office/drawing/2014/main" xmlns="" id="{385F81EB-D8E0-46D0-A773-1D333A620292}"/>
              </a:ext>
            </a:extLst>
          </p:cNvPr>
          <p:cNvPicPr>
            <a:picLocks noChangeAspect="1"/>
          </p:cNvPicPr>
          <p:nvPr/>
        </p:nvPicPr>
        <p:blipFill>
          <a:blip r:embed="rId3" cstate="print"/>
          <a:stretch>
            <a:fillRect/>
          </a:stretch>
        </p:blipFill>
        <p:spPr>
          <a:xfrm>
            <a:off x="1101686" y="1174678"/>
            <a:ext cx="10422917" cy="5683322"/>
          </a:xfrm>
          <a:prstGeom prst="rect">
            <a:avLst/>
          </a:prstGeom>
        </p:spPr>
      </p:pic>
      <p:sp>
        <p:nvSpPr>
          <p:cNvPr id="7" name="6 Metin kutusu"/>
          <p:cNvSpPr txBox="1"/>
          <p:nvPr/>
        </p:nvSpPr>
        <p:spPr>
          <a:xfrm>
            <a:off x="1512277" y="2637693"/>
            <a:ext cx="2590800" cy="3970318"/>
          </a:xfrm>
          <a:prstGeom prst="rect">
            <a:avLst/>
          </a:prstGeom>
          <a:solidFill>
            <a:schemeClr val="accent1"/>
          </a:solidFill>
        </p:spPr>
        <p:txBody>
          <a:bodyPr wrap="square" rtlCol="0">
            <a:spAutoFit/>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a:p>
        </p:txBody>
      </p:sp>
    </p:spTree>
    <p:extLst>
      <p:ext uri="{BB962C8B-B14F-4D97-AF65-F5344CB8AC3E}">
        <p14:creationId xmlns:p14="http://schemas.microsoft.com/office/powerpoint/2010/main" xmlns="" val="818182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28551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47179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933075" y="1134865"/>
            <a:ext cx="11120046" cy="5016758"/>
          </a:xfrm>
          <a:prstGeom prst="rect">
            <a:avLst/>
          </a:prstGeom>
          <a:noFill/>
        </p:spPr>
        <p:txBody>
          <a:bodyPr wrap="square" rtlCol="0">
            <a:spAutoFit/>
          </a:bodyPr>
          <a:lstStyle/>
          <a:p>
            <a:pPr algn="just"/>
            <a:r>
              <a:rPr lang="tr-TR" dirty="0"/>
              <a:t>	</a:t>
            </a:r>
            <a:r>
              <a:rPr lang="tr-TR" sz="2000" dirty="0"/>
              <a:t>Bakteri kaynaklı hastalıkların tedavisinde hayati öneme sahip olan antibiyotik yan etkileri nedeniyle gereksiz kullanımdan kaçınılması gereken bir ilaç çeşididir. </a:t>
            </a:r>
            <a:r>
              <a:rPr lang="tr-TR" sz="2000" dirty="0" smtClean="0"/>
              <a:t>Bazı kişilerde antibiyotikler antibiyotik </a:t>
            </a:r>
            <a:r>
              <a:rPr lang="tr-TR" sz="2000" dirty="0" err="1" smtClean="0"/>
              <a:t>allerjisi</a:t>
            </a:r>
            <a:r>
              <a:rPr lang="tr-TR" sz="2000" dirty="0" smtClean="0"/>
              <a:t> denilen çeşitli reaksiyonlara neden olabilir.</a:t>
            </a:r>
          </a:p>
          <a:p>
            <a:pPr marL="342900" indent="-342900" algn="just">
              <a:buFont typeface="Arial" charset="0"/>
              <a:buChar char="•"/>
            </a:pPr>
            <a:r>
              <a:rPr lang="tr-TR" sz="2000" dirty="0" smtClean="0"/>
              <a:t>Deride </a:t>
            </a:r>
            <a:r>
              <a:rPr lang="tr-TR" sz="2000" dirty="0"/>
              <a:t>kaşıntı ve </a:t>
            </a:r>
            <a:r>
              <a:rPr lang="tr-TR" sz="2000" dirty="0" smtClean="0"/>
              <a:t>dökülmeler</a:t>
            </a:r>
          </a:p>
          <a:p>
            <a:pPr marL="342900" indent="-342900" algn="just">
              <a:buFont typeface="Arial" charset="0"/>
              <a:buChar char="•"/>
            </a:pPr>
            <a:r>
              <a:rPr lang="tr-TR" sz="2000" dirty="0"/>
              <a:t>N</a:t>
            </a:r>
            <a:r>
              <a:rPr lang="tr-TR" sz="2000" dirty="0" smtClean="0"/>
              <a:t>efes </a:t>
            </a:r>
            <a:r>
              <a:rPr lang="tr-TR" sz="2000" dirty="0"/>
              <a:t>almada </a:t>
            </a:r>
            <a:r>
              <a:rPr lang="tr-TR" sz="2000" dirty="0" smtClean="0"/>
              <a:t>zorlanma</a:t>
            </a:r>
          </a:p>
          <a:p>
            <a:pPr marL="342900" indent="-342900" algn="just">
              <a:buFont typeface="Arial" charset="0"/>
              <a:buChar char="•"/>
            </a:pPr>
            <a:r>
              <a:rPr lang="tr-TR" sz="2000" dirty="0" smtClean="0"/>
              <a:t>Ani tansiyon düşüklüğü</a:t>
            </a:r>
          </a:p>
          <a:p>
            <a:pPr marL="342900" indent="-342900" algn="just">
              <a:buFont typeface="Arial" charset="0"/>
              <a:buChar char="•"/>
            </a:pPr>
            <a:r>
              <a:rPr lang="tr-TR" sz="2000" dirty="0" smtClean="0"/>
              <a:t>Bilinç kaybı</a:t>
            </a:r>
          </a:p>
          <a:p>
            <a:pPr marL="342900" indent="-342900" algn="just">
              <a:buFont typeface="Arial" charset="0"/>
              <a:buChar char="•"/>
            </a:pPr>
            <a:r>
              <a:rPr lang="tr-TR" sz="2000" dirty="0" err="1" smtClean="0"/>
              <a:t>Anaflaktik</a:t>
            </a:r>
            <a:r>
              <a:rPr lang="tr-TR" sz="2000" dirty="0" smtClean="0"/>
              <a:t> reaksiyonlar</a:t>
            </a:r>
          </a:p>
          <a:p>
            <a:pPr marL="342900" indent="-342900" algn="just">
              <a:buFont typeface="Arial" charset="0"/>
              <a:buChar char="•"/>
            </a:pPr>
            <a:r>
              <a:rPr lang="tr-TR" sz="2000" dirty="0" smtClean="0"/>
              <a:t>İshal, kabızlık, </a:t>
            </a:r>
            <a:r>
              <a:rPr lang="tr-TR" sz="2000" dirty="0" err="1" smtClean="0"/>
              <a:t>bulantı,karın</a:t>
            </a:r>
            <a:r>
              <a:rPr lang="tr-TR" sz="2000" dirty="0" smtClean="0"/>
              <a:t> ağrısı,</a:t>
            </a:r>
          </a:p>
          <a:p>
            <a:pPr marL="342900" indent="-342900" algn="just">
              <a:buFont typeface="Arial" charset="0"/>
              <a:buChar char="•"/>
            </a:pPr>
            <a:r>
              <a:rPr lang="tr-TR" sz="2000" dirty="0" smtClean="0"/>
              <a:t>Cildin sarı renk alması</a:t>
            </a:r>
          </a:p>
          <a:p>
            <a:pPr algn="just"/>
            <a:r>
              <a:rPr lang="tr-TR" sz="2000" dirty="0" smtClean="0"/>
              <a:t>Antibiyotikler </a:t>
            </a:r>
            <a:r>
              <a:rPr lang="tr-TR" sz="2000" dirty="0"/>
              <a:t>zararlı bakterileri yok ederken aynı zamanda bağırsakta yer alan ve K vitamini sentezleyen, vitaminlerin emilmesini ve gıdaların sindirilmesini sağlayan yararlı bakterileri de yok ederek bağışıklık sistemini olumsuz etkiler. </a:t>
            </a:r>
            <a:r>
              <a:rPr lang="tr-TR" sz="2000" dirty="0" smtClean="0"/>
              <a:t>Kısacası;</a:t>
            </a:r>
          </a:p>
          <a:p>
            <a:pPr algn="just"/>
            <a:r>
              <a:rPr lang="tr-TR" sz="2000" dirty="0" smtClean="0">
                <a:solidFill>
                  <a:srgbClr val="FF0000"/>
                </a:solidFill>
              </a:rPr>
              <a:t>Antibiyotikler  </a:t>
            </a:r>
            <a:r>
              <a:rPr lang="tr-TR" sz="2000" dirty="0">
                <a:solidFill>
                  <a:srgbClr val="FF0000"/>
                </a:solidFill>
              </a:rPr>
              <a:t>uygun şekilde kullanıldığında enfeksiyonu tedavi ederek hayat kurtarır. Ancak virüslerin neden olduğu  soğuk algınlığı, boğaz ağrısı vb. hastalıkların  tedavisinde işe yaramaz hatta zarar verir.</a:t>
            </a:r>
          </a:p>
          <a:p>
            <a:endParaRPr lang="tr-TR" sz="2000" dirty="0"/>
          </a:p>
        </p:txBody>
      </p:sp>
      <p:sp>
        <p:nvSpPr>
          <p:cNvPr id="8" name="Metin kutusu 7"/>
          <p:cNvSpPr txBox="1"/>
          <p:nvPr/>
        </p:nvSpPr>
        <p:spPr>
          <a:xfrm>
            <a:off x="3096774" y="417423"/>
            <a:ext cx="5930598" cy="523220"/>
          </a:xfrm>
          <a:prstGeom prst="rect">
            <a:avLst/>
          </a:prstGeom>
          <a:noFill/>
        </p:spPr>
        <p:txBody>
          <a:bodyPr wrap="none" rtlCol="0">
            <a:spAutoFit/>
          </a:bodyPr>
          <a:lstStyle/>
          <a:p>
            <a:pPr algn="ctr"/>
            <a:r>
              <a:rPr lang="tr-TR" sz="2800" b="1" dirty="0">
                <a:solidFill>
                  <a:srgbClr val="FF0000"/>
                </a:solidFill>
              </a:rPr>
              <a:t>ANTİBİYOTİK YAN ETKİLERİ NELERDİR ?</a:t>
            </a:r>
          </a:p>
        </p:txBody>
      </p:sp>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93" y="272378"/>
            <a:ext cx="1083816" cy="507135"/>
          </a:xfrm>
          <a:prstGeom prst="rect">
            <a:avLst/>
          </a:prstGeom>
        </p:spPr>
      </p:pic>
      <p:sp>
        <p:nvSpPr>
          <p:cNvPr id="10" name="Dikdörtgen 9"/>
          <p:cNvSpPr/>
          <p:nvPr/>
        </p:nvSpPr>
        <p:spPr>
          <a:xfrm>
            <a:off x="976128" y="264201"/>
            <a:ext cx="324128" cy="369332"/>
          </a:xfrm>
          <a:prstGeom prst="rect">
            <a:avLst/>
          </a:prstGeom>
        </p:spPr>
        <p:txBody>
          <a:bodyPr wrap="none">
            <a:spAutoFit/>
          </a:bodyPr>
          <a:lstStyle/>
          <a:p>
            <a:r>
              <a:rPr lang="tr-TR" b="1" dirty="0">
                <a:latin typeface="Bradley Hand ITC" panose="03070402050302030203" pitchFamily="66" charset="0"/>
              </a:rPr>
              <a:t>6</a:t>
            </a:r>
          </a:p>
        </p:txBody>
      </p:sp>
    </p:spTree>
    <p:extLst>
      <p:ext uri="{BB962C8B-B14F-4D97-AF65-F5344CB8AC3E}">
        <p14:creationId xmlns:p14="http://schemas.microsoft.com/office/powerpoint/2010/main" xmlns="" val="818182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35312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854667" y="5611422"/>
            <a:ext cx="11120046" cy="1015663"/>
          </a:xfrm>
          <a:prstGeom prst="rect">
            <a:avLst/>
          </a:prstGeom>
          <a:noFill/>
        </p:spPr>
        <p:txBody>
          <a:bodyPr wrap="square" rtlCol="0">
            <a:spAutoFit/>
          </a:bodyPr>
          <a:lstStyle/>
          <a:p>
            <a:pPr marL="285750" indent="-285750" algn="ctr"/>
            <a:r>
              <a:rPr lang="tr-TR" sz="2000" dirty="0"/>
              <a:t>HBYS sisteminde yaptığımız ilk iyileştirme, doğru antibiyotiği doğru zamanda ve  uygun dozda kullanmayı sağlamak için EHU konsültasyonlarını devreye almak oldu. </a:t>
            </a:r>
          </a:p>
        </p:txBody>
      </p:sp>
      <p:sp>
        <p:nvSpPr>
          <p:cNvPr id="8" name="Metin kutusu 7"/>
          <p:cNvSpPr txBox="1"/>
          <p:nvPr/>
        </p:nvSpPr>
        <p:spPr>
          <a:xfrm>
            <a:off x="3179787" y="217733"/>
            <a:ext cx="5764590" cy="830997"/>
          </a:xfrm>
          <a:prstGeom prst="rect">
            <a:avLst/>
          </a:prstGeom>
          <a:noFill/>
        </p:spPr>
        <p:txBody>
          <a:bodyPr wrap="none" rtlCol="0">
            <a:spAutoFit/>
          </a:bodyPr>
          <a:lstStyle/>
          <a:p>
            <a:pPr algn="ctr"/>
            <a:r>
              <a:rPr lang="tr-TR" sz="2400" b="1" dirty="0">
                <a:solidFill>
                  <a:srgbClr val="FF0000"/>
                </a:solidFill>
              </a:rPr>
              <a:t>HBYS SİSTEMİNDE ANTİBİYOTİK KULLANIMI </a:t>
            </a:r>
          </a:p>
          <a:p>
            <a:pPr algn="ctr"/>
            <a:r>
              <a:rPr lang="tr-TR" sz="2400" b="1" dirty="0">
                <a:solidFill>
                  <a:srgbClr val="FF0000"/>
                </a:solidFill>
              </a:rPr>
              <a:t>KONUSUNDA YAPTIĞIMIZ YENİLİKLER</a:t>
            </a:r>
          </a:p>
        </p:txBody>
      </p:sp>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93" y="272378"/>
            <a:ext cx="1083816" cy="507135"/>
          </a:xfrm>
          <a:prstGeom prst="rect">
            <a:avLst/>
          </a:prstGeom>
        </p:spPr>
      </p:pic>
      <p:sp>
        <p:nvSpPr>
          <p:cNvPr id="10" name="Dikdörtgen 9"/>
          <p:cNvSpPr/>
          <p:nvPr/>
        </p:nvSpPr>
        <p:spPr>
          <a:xfrm>
            <a:off x="976128" y="264201"/>
            <a:ext cx="324128" cy="369332"/>
          </a:xfrm>
          <a:prstGeom prst="rect">
            <a:avLst/>
          </a:prstGeom>
        </p:spPr>
        <p:txBody>
          <a:bodyPr wrap="none">
            <a:spAutoFit/>
          </a:bodyPr>
          <a:lstStyle/>
          <a:p>
            <a:r>
              <a:rPr lang="tr-TR" b="1" dirty="0">
                <a:latin typeface="Bradley Hand ITC" panose="03070402050302030203" pitchFamily="66" charset="0"/>
              </a:rPr>
              <a:t>6</a:t>
            </a:r>
          </a:p>
        </p:txBody>
      </p:sp>
      <p:pic>
        <p:nvPicPr>
          <p:cNvPr id="12290" name="Picture 2" descr="C:\Users\TaNer\vaka analizleri\antibiyotik\EHU KONSÜLTASYO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4667" y="1008994"/>
            <a:ext cx="5635940" cy="3512206"/>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Resim 2">
            <a:extLst>
              <a:ext uri="{FF2B5EF4-FFF2-40B4-BE49-F238E27FC236}">
                <a16:creationId xmlns:a16="http://schemas.microsoft.com/office/drawing/2014/main" xmlns="" id="{F2F6E3C9-2BD9-4905-8B94-263CBA70EF5B}"/>
              </a:ext>
            </a:extLst>
          </p:cNvPr>
          <p:cNvPicPr>
            <a:picLocks noChangeAspect="1"/>
          </p:cNvPicPr>
          <p:nvPr/>
        </p:nvPicPr>
        <p:blipFill>
          <a:blip r:embed="rId4" cstate="print"/>
          <a:stretch>
            <a:fillRect/>
          </a:stretch>
        </p:blipFill>
        <p:spPr>
          <a:xfrm>
            <a:off x="6688666" y="1073064"/>
            <a:ext cx="5147733" cy="3448135"/>
          </a:xfrm>
          <a:prstGeom prst="rect">
            <a:avLst/>
          </a:prstGeom>
        </p:spPr>
      </p:pic>
    </p:spTree>
    <p:extLst>
      <p:ext uri="{BB962C8B-B14F-4D97-AF65-F5344CB8AC3E}">
        <p14:creationId xmlns:p14="http://schemas.microsoft.com/office/powerpoint/2010/main" xmlns="" val="818182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854667" y="6207394"/>
            <a:ext cx="11120046" cy="584775"/>
          </a:xfrm>
          <a:prstGeom prst="rect">
            <a:avLst/>
          </a:prstGeom>
          <a:noFill/>
        </p:spPr>
        <p:txBody>
          <a:bodyPr wrap="square" rtlCol="0">
            <a:spAutoFit/>
          </a:bodyPr>
          <a:lstStyle/>
          <a:p>
            <a:pPr marL="285750" indent="-285750" algn="ctr"/>
            <a:r>
              <a:rPr lang="tr-TR" sz="3200" dirty="0"/>
              <a:t>EHU SÜREÇ VE ONAY ŞEMAMIZ</a:t>
            </a:r>
          </a:p>
        </p:txBody>
      </p:sp>
      <p:sp>
        <p:nvSpPr>
          <p:cNvPr id="8" name="Metin kutusu 7"/>
          <p:cNvSpPr txBox="1"/>
          <p:nvPr/>
        </p:nvSpPr>
        <p:spPr>
          <a:xfrm>
            <a:off x="3876099" y="217733"/>
            <a:ext cx="4371966" cy="646331"/>
          </a:xfrm>
          <a:prstGeom prst="rect">
            <a:avLst/>
          </a:prstGeom>
          <a:noFill/>
        </p:spPr>
        <p:txBody>
          <a:bodyPr wrap="none" rtlCol="0">
            <a:spAutoFit/>
          </a:bodyPr>
          <a:lstStyle/>
          <a:p>
            <a:pPr algn="ctr"/>
            <a:r>
              <a:rPr lang="tr-TR" b="1" dirty="0">
                <a:solidFill>
                  <a:srgbClr val="FF0000"/>
                </a:solidFill>
              </a:rPr>
              <a:t>HBYS SİSTEMİNDE ANTİBİYOTİK KULLANIMI </a:t>
            </a:r>
          </a:p>
          <a:p>
            <a:pPr algn="ctr"/>
            <a:r>
              <a:rPr lang="tr-TR" b="1" dirty="0">
                <a:solidFill>
                  <a:srgbClr val="FF0000"/>
                </a:solidFill>
              </a:rPr>
              <a:t>KONUSUNDA YAPTIĞIMIZ YENİLİKLER</a:t>
            </a:r>
          </a:p>
        </p:txBody>
      </p:sp>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93" y="272378"/>
            <a:ext cx="1083816" cy="507135"/>
          </a:xfrm>
          <a:prstGeom prst="rect">
            <a:avLst/>
          </a:prstGeom>
        </p:spPr>
      </p:pic>
      <p:sp>
        <p:nvSpPr>
          <p:cNvPr id="10" name="Dikdörtgen 9"/>
          <p:cNvSpPr/>
          <p:nvPr/>
        </p:nvSpPr>
        <p:spPr>
          <a:xfrm>
            <a:off x="976128" y="264201"/>
            <a:ext cx="324128" cy="369332"/>
          </a:xfrm>
          <a:prstGeom prst="rect">
            <a:avLst/>
          </a:prstGeom>
        </p:spPr>
        <p:txBody>
          <a:bodyPr wrap="none">
            <a:spAutoFit/>
          </a:bodyPr>
          <a:lstStyle/>
          <a:p>
            <a:r>
              <a:rPr lang="tr-TR" b="1" dirty="0">
                <a:latin typeface="Bradley Hand ITC" panose="03070402050302030203" pitchFamily="66" charset="0"/>
              </a:rPr>
              <a:t>6</a:t>
            </a: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4997" y="864064"/>
            <a:ext cx="7422760" cy="54446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Dikdörtgen 1"/>
          <p:cNvSpPr/>
          <p:nvPr/>
        </p:nvSpPr>
        <p:spPr>
          <a:xfrm>
            <a:off x="7715250" y="1008995"/>
            <a:ext cx="2212507" cy="1807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2816679" y="922564"/>
            <a:ext cx="3077935" cy="990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877773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854667" y="5611422"/>
            <a:ext cx="11120046" cy="923330"/>
          </a:xfrm>
          <a:prstGeom prst="rect">
            <a:avLst/>
          </a:prstGeom>
          <a:noFill/>
        </p:spPr>
        <p:txBody>
          <a:bodyPr wrap="square" rtlCol="0">
            <a:spAutoFit/>
          </a:bodyPr>
          <a:lstStyle/>
          <a:p>
            <a:pPr marL="285750" indent="-285750" algn="ctr"/>
            <a:r>
              <a:rPr lang="tr-TR" dirty="0"/>
              <a:t>Tek başına EHU onay sisteminin yetmeyeceğini düşünerek, hastalarda enfeksiyon göstergesini daha iyi anlamak için CRP ve </a:t>
            </a:r>
            <a:r>
              <a:rPr lang="tr-TR" dirty="0" err="1"/>
              <a:t>Hemogram</a:t>
            </a:r>
            <a:r>
              <a:rPr lang="tr-TR" dirty="0"/>
              <a:t> (WBC) değerlerinin referans olacağı için bu tetkiklerin çalışılmadığı hastalarda antibiyotik ilaç yazılmasını engelleyen bir karar destek tasarladık.</a:t>
            </a:r>
          </a:p>
        </p:txBody>
      </p:sp>
      <p:sp>
        <p:nvSpPr>
          <p:cNvPr id="8" name="Metin kutusu 7"/>
          <p:cNvSpPr txBox="1"/>
          <p:nvPr/>
        </p:nvSpPr>
        <p:spPr>
          <a:xfrm>
            <a:off x="3179787" y="217733"/>
            <a:ext cx="5764590" cy="830997"/>
          </a:xfrm>
          <a:prstGeom prst="rect">
            <a:avLst/>
          </a:prstGeom>
          <a:noFill/>
        </p:spPr>
        <p:txBody>
          <a:bodyPr wrap="none" rtlCol="0">
            <a:spAutoFit/>
          </a:bodyPr>
          <a:lstStyle/>
          <a:p>
            <a:pPr algn="ctr"/>
            <a:r>
              <a:rPr lang="tr-TR" sz="2400" b="1" dirty="0">
                <a:solidFill>
                  <a:srgbClr val="FF0000"/>
                </a:solidFill>
              </a:rPr>
              <a:t>HBYS SİSTEMİNDE ANTİBİYOTİK KULLANIMI </a:t>
            </a:r>
          </a:p>
          <a:p>
            <a:pPr algn="ctr"/>
            <a:r>
              <a:rPr lang="tr-TR" sz="2400" b="1" dirty="0">
                <a:solidFill>
                  <a:srgbClr val="FF0000"/>
                </a:solidFill>
              </a:rPr>
              <a:t>KONUSUNDA YAPTIĞIMIZ YENİLİKLER</a:t>
            </a:r>
          </a:p>
        </p:txBody>
      </p:sp>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93" y="272378"/>
            <a:ext cx="1083816" cy="507135"/>
          </a:xfrm>
          <a:prstGeom prst="rect">
            <a:avLst/>
          </a:prstGeom>
        </p:spPr>
      </p:pic>
      <p:sp>
        <p:nvSpPr>
          <p:cNvPr id="10" name="Dikdörtgen 9"/>
          <p:cNvSpPr/>
          <p:nvPr/>
        </p:nvSpPr>
        <p:spPr>
          <a:xfrm>
            <a:off x="976128" y="264201"/>
            <a:ext cx="324128" cy="369332"/>
          </a:xfrm>
          <a:prstGeom prst="rect">
            <a:avLst/>
          </a:prstGeom>
        </p:spPr>
        <p:txBody>
          <a:bodyPr wrap="none">
            <a:spAutoFit/>
          </a:bodyPr>
          <a:lstStyle/>
          <a:p>
            <a:r>
              <a:rPr lang="tr-TR" b="1" dirty="0">
                <a:latin typeface="Bradley Hand ITC" panose="03070402050302030203" pitchFamily="66" charset="0"/>
              </a:rPr>
              <a:t>6</a:t>
            </a:r>
          </a:p>
        </p:txBody>
      </p:sp>
      <p:pic>
        <p:nvPicPr>
          <p:cNvPr id="3" name="Resim 2">
            <a:extLst>
              <a:ext uri="{FF2B5EF4-FFF2-40B4-BE49-F238E27FC236}">
                <a16:creationId xmlns:a16="http://schemas.microsoft.com/office/drawing/2014/main" xmlns="" id="{428847EC-0E54-4039-A921-DEF7D94B957A}"/>
              </a:ext>
            </a:extLst>
          </p:cNvPr>
          <p:cNvPicPr>
            <a:picLocks noChangeAspect="1"/>
          </p:cNvPicPr>
          <p:nvPr/>
        </p:nvPicPr>
        <p:blipFill>
          <a:blip r:embed="rId3" cstate="print"/>
          <a:stretch>
            <a:fillRect/>
          </a:stretch>
        </p:blipFill>
        <p:spPr>
          <a:xfrm>
            <a:off x="1034716" y="1312869"/>
            <a:ext cx="10499558" cy="4258817"/>
          </a:xfrm>
          <a:prstGeom prst="rect">
            <a:avLst/>
          </a:prstGeom>
        </p:spPr>
      </p:pic>
    </p:spTree>
    <p:extLst>
      <p:ext uri="{BB962C8B-B14F-4D97-AF65-F5344CB8AC3E}">
        <p14:creationId xmlns:p14="http://schemas.microsoft.com/office/powerpoint/2010/main" xmlns="" val="3632807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976128" y="4794994"/>
            <a:ext cx="11120046" cy="1569660"/>
          </a:xfrm>
          <a:prstGeom prst="rect">
            <a:avLst/>
          </a:prstGeom>
          <a:noFill/>
        </p:spPr>
        <p:txBody>
          <a:bodyPr wrap="square" rtlCol="0">
            <a:spAutoFit/>
          </a:bodyPr>
          <a:lstStyle/>
          <a:p>
            <a:pPr marL="285750" indent="-285750" algn="ctr"/>
            <a:r>
              <a:rPr lang="tr-TR" sz="2400" dirty="0"/>
              <a:t>Hastada CRP ve </a:t>
            </a:r>
            <a:r>
              <a:rPr lang="tr-TR" sz="2400" dirty="0" err="1"/>
              <a:t>Hemogram</a:t>
            </a:r>
            <a:r>
              <a:rPr lang="tr-TR" sz="2400" dirty="0"/>
              <a:t> (WBC) hizmetlerinin çalışıp çalışılmadığını sorarak, hekimi bu hizmetler ile hastadaki enfeksiyon göstergesi hakkında daha çok fikir edinmesini sağladık , eğer hizmetler çalışılmadı ise 2 hizmeti birden sadece 1 hizmet çalışıldı ise seçenekten diğer hizmeti seçerek hastaya hizmetin eklenmesi sağlandı.  </a:t>
            </a:r>
          </a:p>
        </p:txBody>
      </p:sp>
      <p:sp>
        <p:nvSpPr>
          <p:cNvPr id="8" name="Metin kutusu 7"/>
          <p:cNvSpPr txBox="1"/>
          <p:nvPr/>
        </p:nvSpPr>
        <p:spPr>
          <a:xfrm>
            <a:off x="3179787" y="217733"/>
            <a:ext cx="5764590" cy="830997"/>
          </a:xfrm>
          <a:prstGeom prst="rect">
            <a:avLst/>
          </a:prstGeom>
          <a:noFill/>
        </p:spPr>
        <p:txBody>
          <a:bodyPr wrap="none" rtlCol="0">
            <a:spAutoFit/>
          </a:bodyPr>
          <a:lstStyle/>
          <a:p>
            <a:pPr algn="ctr"/>
            <a:r>
              <a:rPr lang="tr-TR" sz="2400" b="1" dirty="0">
                <a:solidFill>
                  <a:srgbClr val="FF0000"/>
                </a:solidFill>
              </a:rPr>
              <a:t>HBYS SİSTEMİNDE ANTİBİYOTİK KULLANIMI </a:t>
            </a:r>
          </a:p>
          <a:p>
            <a:pPr algn="ctr"/>
            <a:r>
              <a:rPr lang="tr-TR" sz="2400" b="1" dirty="0">
                <a:solidFill>
                  <a:srgbClr val="FF0000"/>
                </a:solidFill>
              </a:rPr>
              <a:t>KONUSUNDA YAPTIĞIMIZ YENİLİKLER</a:t>
            </a:r>
          </a:p>
        </p:txBody>
      </p:sp>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93" y="272378"/>
            <a:ext cx="1083816" cy="507135"/>
          </a:xfrm>
          <a:prstGeom prst="rect">
            <a:avLst/>
          </a:prstGeom>
        </p:spPr>
      </p:pic>
      <p:sp>
        <p:nvSpPr>
          <p:cNvPr id="10" name="Dikdörtgen 9"/>
          <p:cNvSpPr/>
          <p:nvPr/>
        </p:nvSpPr>
        <p:spPr>
          <a:xfrm>
            <a:off x="976128" y="264201"/>
            <a:ext cx="324128" cy="369332"/>
          </a:xfrm>
          <a:prstGeom prst="rect">
            <a:avLst/>
          </a:prstGeom>
        </p:spPr>
        <p:txBody>
          <a:bodyPr wrap="none">
            <a:spAutoFit/>
          </a:bodyPr>
          <a:lstStyle/>
          <a:p>
            <a:r>
              <a:rPr lang="tr-TR" b="1" dirty="0">
                <a:latin typeface="Bradley Hand ITC" panose="03070402050302030203" pitchFamily="66" charset="0"/>
              </a:rPr>
              <a:t>6</a:t>
            </a:r>
          </a:p>
        </p:txBody>
      </p:sp>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8166" y="1124843"/>
            <a:ext cx="5824211" cy="33736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4666" y="1124843"/>
            <a:ext cx="5431429" cy="33736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39270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922554" y="4760722"/>
            <a:ext cx="11120046" cy="2062103"/>
          </a:xfrm>
          <a:prstGeom prst="rect">
            <a:avLst/>
          </a:prstGeom>
          <a:noFill/>
        </p:spPr>
        <p:txBody>
          <a:bodyPr wrap="square" rtlCol="0">
            <a:spAutoFit/>
          </a:bodyPr>
          <a:lstStyle/>
          <a:p>
            <a:pPr marL="285750" indent="-285750" algn="ctr"/>
            <a:r>
              <a:rPr lang="tr-TR" sz="3200" dirty="0"/>
              <a:t>Hekime antibiyotik tedavisine başlamadan önce, hastadaki enfeksiyon göstergesini tam anlaya bilmesi için laboratuvar sonuçlarını incelemeden antibiyotik yazma işlemini sistem durdurmuştur. </a:t>
            </a:r>
          </a:p>
        </p:txBody>
      </p:sp>
      <p:sp>
        <p:nvSpPr>
          <p:cNvPr id="8" name="Metin kutusu 7"/>
          <p:cNvSpPr txBox="1"/>
          <p:nvPr/>
        </p:nvSpPr>
        <p:spPr>
          <a:xfrm>
            <a:off x="3179787" y="217733"/>
            <a:ext cx="5764590" cy="830997"/>
          </a:xfrm>
          <a:prstGeom prst="rect">
            <a:avLst/>
          </a:prstGeom>
          <a:noFill/>
        </p:spPr>
        <p:txBody>
          <a:bodyPr wrap="none" rtlCol="0">
            <a:spAutoFit/>
          </a:bodyPr>
          <a:lstStyle/>
          <a:p>
            <a:pPr algn="ctr"/>
            <a:r>
              <a:rPr lang="tr-TR" sz="2400" b="1" dirty="0">
                <a:solidFill>
                  <a:srgbClr val="FF0000"/>
                </a:solidFill>
              </a:rPr>
              <a:t>HBYS SİSTEMİNDE ANTİBİYOTİK KULLANIMI </a:t>
            </a:r>
          </a:p>
          <a:p>
            <a:pPr algn="ctr"/>
            <a:r>
              <a:rPr lang="tr-TR" sz="2400" b="1" dirty="0">
                <a:solidFill>
                  <a:srgbClr val="FF0000"/>
                </a:solidFill>
              </a:rPr>
              <a:t>KONUSUNDA YAPTIĞIMIZ YENİLİKLER</a:t>
            </a:r>
          </a:p>
        </p:txBody>
      </p:sp>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93" y="272378"/>
            <a:ext cx="1083816" cy="507135"/>
          </a:xfrm>
          <a:prstGeom prst="rect">
            <a:avLst/>
          </a:prstGeom>
        </p:spPr>
      </p:pic>
      <p:sp>
        <p:nvSpPr>
          <p:cNvPr id="10" name="Dikdörtgen 9"/>
          <p:cNvSpPr/>
          <p:nvPr/>
        </p:nvSpPr>
        <p:spPr>
          <a:xfrm>
            <a:off x="976128" y="264201"/>
            <a:ext cx="324128" cy="369332"/>
          </a:xfrm>
          <a:prstGeom prst="rect">
            <a:avLst/>
          </a:prstGeom>
        </p:spPr>
        <p:txBody>
          <a:bodyPr wrap="none">
            <a:spAutoFit/>
          </a:bodyPr>
          <a:lstStyle/>
          <a:p>
            <a:r>
              <a:rPr lang="tr-TR" b="1" dirty="0">
                <a:latin typeface="Bradley Hand ITC" panose="03070402050302030203" pitchFamily="66" charset="0"/>
              </a:rPr>
              <a:t>6</a:t>
            </a:r>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3414" y="1008995"/>
            <a:ext cx="5659163" cy="35058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51915" y="1048730"/>
            <a:ext cx="5581717" cy="3466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21842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922554" y="4940330"/>
            <a:ext cx="11120046" cy="1815882"/>
          </a:xfrm>
          <a:prstGeom prst="rect">
            <a:avLst/>
          </a:prstGeom>
          <a:noFill/>
        </p:spPr>
        <p:txBody>
          <a:bodyPr wrap="square" rtlCol="0">
            <a:spAutoFit/>
          </a:bodyPr>
          <a:lstStyle/>
          <a:p>
            <a:pPr marL="285750" indent="-285750" algn="ctr"/>
            <a:r>
              <a:rPr lang="tr-TR" sz="2800" dirty="0"/>
              <a:t>Faydalı bilgiyi hekime sunmak adına, geniş semptomlu bir antibiyotiğin kullanımı için. Laboratuvarda çalışılan CRP ve </a:t>
            </a:r>
            <a:r>
              <a:rPr lang="tr-TR" sz="2800" dirty="0" err="1"/>
              <a:t>Hemogram</a:t>
            </a:r>
            <a:r>
              <a:rPr lang="tr-TR" sz="2800" dirty="0"/>
              <a:t> (WBC) değerlerinin referans değerinin üzerinde olduğuna başlanmasının, aksi halde hastada antibiyotik direncinin yükseleceği bilgisi de verilmiştir.</a:t>
            </a:r>
          </a:p>
        </p:txBody>
      </p:sp>
      <p:sp>
        <p:nvSpPr>
          <p:cNvPr id="8" name="Metin kutusu 7"/>
          <p:cNvSpPr txBox="1"/>
          <p:nvPr/>
        </p:nvSpPr>
        <p:spPr>
          <a:xfrm>
            <a:off x="3179787" y="217733"/>
            <a:ext cx="5764590" cy="830997"/>
          </a:xfrm>
          <a:prstGeom prst="rect">
            <a:avLst/>
          </a:prstGeom>
          <a:noFill/>
        </p:spPr>
        <p:txBody>
          <a:bodyPr wrap="none" rtlCol="0">
            <a:spAutoFit/>
          </a:bodyPr>
          <a:lstStyle/>
          <a:p>
            <a:pPr algn="ctr"/>
            <a:r>
              <a:rPr lang="tr-TR" sz="2400" b="1" dirty="0">
                <a:solidFill>
                  <a:srgbClr val="FF0000"/>
                </a:solidFill>
              </a:rPr>
              <a:t>HBYS SİSTEMİNDE ANTİBİYOTİK KULLANIMI </a:t>
            </a:r>
          </a:p>
          <a:p>
            <a:pPr algn="ctr"/>
            <a:r>
              <a:rPr lang="tr-TR" sz="2400" b="1" dirty="0">
                <a:solidFill>
                  <a:srgbClr val="FF0000"/>
                </a:solidFill>
              </a:rPr>
              <a:t>KONUSUNDA YAPTIĞIMIZ YENİLİKLER</a:t>
            </a:r>
          </a:p>
        </p:txBody>
      </p:sp>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93" y="272378"/>
            <a:ext cx="1083816" cy="507135"/>
          </a:xfrm>
          <a:prstGeom prst="rect">
            <a:avLst/>
          </a:prstGeom>
        </p:spPr>
      </p:pic>
      <p:sp>
        <p:nvSpPr>
          <p:cNvPr id="10" name="Dikdörtgen 9"/>
          <p:cNvSpPr/>
          <p:nvPr/>
        </p:nvSpPr>
        <p:spPr>
          <a:xfrm>
            <a:off x="976128" y="264201"/>
            <a:ext cx="324128" cy="369332"/>
          </a:xfrm>
          <a:prstGeom prst="rect">
            <a:avLst/>
          </a:prstGeom>
        </p:spPr>
        <p:txBody>
          <a:bodyPr wrap="none">
            <a:spAutoFit/>
          </a:bodyPr>
          <a:lstStyle/>
          <a:p>
            <a:r>
              <a:rPr lang="tr-TR" b="1" dirty="0">
                <a:latin typeface="Bradley Hand ITC" panose="03070402050302030203" pitchFamily="66" charset="0"/>
              </a:rPr>
              <a:t>6</a:t>
            </a:r>
          </a:p>
        </p:txBody>
      </p:sp>
      <p:pic>
        <p:nvPicPr>
          <p:cNvPr id="3" name="Resim 2">
            <a:extLst>
              <a:ext uri="{FF2B5EF4-FFF2-40B4-BE49-F238E27FC236}">
                <a16:creationId xmlns:a16="http://schemas.microsoft.com/office/drawing/2014/main" xmlns="" id="{4358034F-6BFB-40BB-97E2-808719F74CE3}"/>
              </a:ext>
            </a:extLst>
          </p:cNvPr>
          <p:cNvPicPr>
            <a:picLocks noChangeAspect="1"/>
          </p:cNvPicPr>
          <p:nvPr/>
        </p:nvPicPr>
        <p:blipFill>
          <a:blip r:embed="rId3" cstate="print"/>
          <a:stretch>
            <a:fillRect/>
          </a:stretch>
        </p:blipFill>
        <p:spPr>
          <a:xfrm>
            <a:off x="2237875" y="1069837"/>
            <a:ext cx="8470230" cy="3737983"/>
          </a:xfrm>
          <a:prstGeom prst="rect">
            <a:avLst/>
          </a:prstGeom>
        </p:spPr>
      </p:pic>
    </p:spTree>
    <p:extLst>
      <p:ext uri="{BB962C8B-B14F-4D97-AF65-F5344CB8AC3E}">
        <p14:creationId xmlns:p14="http://schemas.microsoft.com/office/powerpoint/2010/main" xmlns="" val="2736900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3179787" y="217733"/>
            <a:ext cx="5764590" cy="830997"/>
          </a:xfrm>
          <a:prstGeom prst="rect">
            <a:avLst/>
          </a:prstGeom>
          <a:noFill/>
        </p:spPr>
        <p:txBody>
          <a:bodyPr wrap="none" rtlCol="0">
            <a:spAutoFit/>
          </a:bodyPr>
          <a:lstStyle/>
          <a:p>
            <a:pPr algn="ctr"/>
            <a:r>
              <a:rPr lang="tr-TR" sz="2400" b="1" dirty="0">
                <a:solidFill>
                  <a:srgbClr val="FF0000"/>
                </a:solidFill>
              </a:rPr>
              <a:t>HBYS SİSTEMİNDE ANTİBİYOTİK KULLANIMI </a:t>
            </a:r>
          </a:p>
          <a:p>
            <a:pPr algn="ctr"/>
            <a:r>
              <a:rPr lang="tr-TR" sz="2400" b="1" dirty="0">
                <a:solidFill>
                  <a:srgbClr val="FF0000"/>
                </a:solidFill>
              </a:rPr>
              <a:t>KONUSUNDA YAPTIĞIMIZ YENİLİKLER</a:t>
            </a:r>
          </a:p>
        </p:txBody>
      </p:sp>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93" y="272378"/>
            <a:ext cx="1083816" cy="507135"/>
          </a:xfrm>
          <a:prstGeom prst="rect">
            <a:avLst/>
          </a:prstGeom>
        </p:spPr>
      </p:pic>
      <p:sp>
        <p:nvSpPr>
          <p:cNvPr id="10" name="Dikdörtgen 9"/>
          <p:cNvSpPr/>
          <p:nvPr/>
        </p:nvSpPr>
        <p:spPr>
          <a:xfrm>
            <a:off x="976128" y="264201"/>
            <a:ext cx="324128" cy="369332"/>
          </a:xfrm>
          <a:prstGeom prst="rect">
            <a:avLst/>
          </a:prstGeom>
        </p:spPr>
        <p:txBody>
          <a:bodyPr wrap="none">
            <a:spAutoFit/>
          </a:bodyPr>
          <a:lstStyle/>
          <a:p>
            <a:r>
              <a:rPr lang="tr-TR" b="1" dirty="0">
                <a:latin typeface="Bradley Hand ITC" panose="03070402050302030203" pitchFamily="66" charset="0"/>
              </a:rPr>
              <a:t>6</a:t>
            </a:r>
          </a:p>
        </p:txBody>
      </p:sp>
      <p:pic>
        <p:nvPicPr>
          <p:cNvPr id="3" name="Resim 2">
            <a:extLst>
              <a:ext uri="{FF2B5EF4-FFF2-40B4-BE49-F238E27FC236}">
                <a16:creationId xmlns:a16="http://schemas.microsoft.com/office/drawing/2014/main" xmlns="" id="{F0F3ACB7-5245-4DA0-A3B6-57A62B35400D}"/>
              </a:ext>
            </a:extLst>
          </p:cNvPr>
          <p:cNvPicPr>
            <a:picLocks noChangeAspect="1"/>
          </p:cNvPicPr>
          <p:nvPr/>
        </p:nvPicPr>
        <p:blipFill>
          <a:blip r:embed="rId3" cstate="print"/>
          <a:stretch>
            <a:fillRect/>
          </a:stretch>
        </p:blipFill>
        <p:spPr>
          <a:xfrm>
            <a:off x="1243263" y="1048730"/>
            <a:ext cx="9593180" cy="5591537"/>
          </a:xfrm>
          <a:prstGeom prst="rect">
            <a:avLst/>
          </a:prstGeom>
        </p:spPr>
      </p:pic>
    </p:spTree>
    <p:extLst>
      <p:ext uri="{BB962C8B-B14F-4D97-AF65-F5344CB8AC3E}">
        <p14:creationId xmlns:p14="http://schemas.microsoft.com/office/powerpoint/2010/main" xmlns="" val="2485915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933075" y="1292515"/>
            <a:ext cx="11120046" cy="5262979"/>
          </a:xfrm>
          <a:prstGeom prst="rect">
            <a:avLst/>
          </a:prstGeom>
          <a:noFill/>
        </p:spPr>
        <p:txBody>
          <a:bodyPr wrap="square" rtlCol="0">
            <a:spAutoFit/>
          </a:bodyPr>
          <a:lstStyle/>
          <a:p>
            <a:pPr marL="285750" indent="-285750" algn="just"/>
            <a:r>
              <a:rPr lang="tr-TR" sz="2400" dirty="0"/>
              <a:t>Yaptığımız çalışma neticesinde edindiğimiz kazanımlara gelince</a:t>
            </a:r>
          </a:p>
          <a:p>
            <a:pPr marL="285750" indent="-285750" algn="just">
              <a:buFont typeface="Arial" pitchFamily="34" charset="0"/>
              <a:buChar char="•"/>
            </a:pPr>
            <a:r>
              <a:rPr lang="tr-TR" sz="2400" dirty="0"/>
              <a:t>2020 – 2021 yılları </a:t>
            </a:r>
            <a:r>
              <a:rPr lang="tr-TR" sz="2400" dirty="0" smtClean="0"/>
              <a:t>ilk 6 aylık süredeki  </a:t>
            </a:r>
            <a:r>
              <a:rPr lang="tr-TR" sz="2400" dirty="0"/>
              <a:t>istatistikleri incelediğimizde,  antibiyotik kullanımını azaltmış durumdayız.</a:t>
            </a:r>
          </a:p>
          <a:p>
            <a:pPr marL="285750" indent="-285750" algn="just">
              <a:buFont typeface="Arial" pitchFamily="34" charset="0"/>
              <a:buChar char="•"/>
            </a:pPr>
            <a:r>
              <a:rPr lang="tr-TR" sz="2400" dirty="0"/>
              <a:t> Hastanedeki tüm sağlık personellerimizin Akılcı Antibiyotik Kullanımı konusunda bilgilenmesini ve hekimlerimizin antibiyotik kullanımlarında,  doğru antibiyotiği, doğru zamanda ve  uygun dozda kullanmalarını sağladık.</a:t>
            </a:r>
          </a:p>
          <a:p>
            <a:pPr marL="285750" indent="-285750" algn="just">
              <a:buFont typeface="Arial" pitchFamily="34" charset="0"/>
              <a:buChar char="•"/>
            </a:pPr>
            <a:r>
              <a:rPr lang="tr-TR" sz="2400" dirty="0"/>
              <a:t>Hasta tedavilerinde antibiyotik dirençlerine daha önem vererek, kaliteli sağlık hizmeti sunma konusunda bir adım daha ileri attık.</a:t>
            </a:r>
          </a:p>
          <a:p>
            <a:pPr marL="285750" indent="-285750" algn="just">
              <a:buFont typeface="Arial" pitchFamily="34" charset="0"/>
              <a:buChar char="•"/>
            </a:pPr>
            <a:r>
              <a:rPr lang="tr-TR" sz="2400" dirty="0"/>
              <a:t>HBYS sisteminde yaptığımız yenilikler ile antibiyotik kullanımı disiplin altına aldık.</a:t>
            </a:r>
          </a:p>
          <a:p>
            <a:pPr marL="285750" indent="-285750" algn="just">
              <a:buFont typeface="Arial" pitchFamily="34" charset="0"/>
              <a:buChar char="•"/>
            </a:pPr>
            <a:r>
              <a:rPr lang="tr-TR" sz="2400" dirty="0"/>
              <a:t>Bu çalışmamız ile doğru antibiyotiği , doğru zamanda ve uygun dozda kullanılmasının önemini gittiğimiz tüm eğitimlerde anlatarak ülke sağlık hizmetlerine ufakta olsa bir katkı sağlamayı başardık. </a:t>
            </a:r>
          </a:p>
          <a:p>
            <a:pPr marL="285750" indent="-285750" algn="just">
              <a:buFont typeface="Arial" pitchFamily="34" charset="0"/>
              <a:buChar char="•"/>
            </a:pPr>
            <a:r>
              <a:rPr lang="tr-TR" sz="2400" dirty="0"/>
              <a:t>Antibiyotik ilaçları doğru bir şekilde kullanarak hem hasta sağlığı açısından hem de ülke ekonomisine, Hastanemiz adına katkıda bulunmuş olduk.</a:t>
            </a:r>
          </a:p>
        </p:txBody>
      </p:sp>
      <p:sp>
        <p:nvSpPr>
          <p:cNvPr id="8" name="Metin kutusu 7"/>
          <p:cNvSpPr txBox="1"/>
          <p:nvPr/>
        </p:nvSpPr>
        <p:spPr>
          <a:xfrm>
            <a:off x="3044866" y="217733"/>
            <a:ext cx="6034472" cy="830997"/>
          </a:xfrm>
          <a:prstGeom prst="rect">
            <a:avLst/>
          </a:prstGeom>
          <a:noFill/>
        </p:spPr>
        <p:txBody>
          <a:bodyPr wrap="none" rtlCol="0">
            <a:spAutoFit/>
          </a:bodyPr>
          <a:lstStyle/>
          <a:p>
            <a:pPr algn="ctr"/>
            <a:r>
              <a:rPr lang="tr-TR" sz="2400" b="1" dirty="0">
                <a:solidFill>
                  <a:srgbClr val="FF0000"/>
                </a:solidFill>
              </a:rPr>
              <a:t>AKILCI ANTİBİYOTİK KULLANIMINDAN SONRA </a:t>
            </a:r>
          </a:p>
          <a:p>
            <a:pPr algn="ctr"/>
            <a:r>
              <a:rPr lang="tr-TR" sz="2400" b="1" dirty="0">
                <a:solidFill>
                  <a:srgbClr val="FF0000"/>
                </a:solidFill>
              </a:rPr>
              <a:t>HASTANEMİZİN KAZANIMLARI</a:t>
            </a:r>
          </a:p>
        </p:txBody>
      </p:sp>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93" y="272378"/>
            <a:ext cx="1083816" cy="507135"/>
          </a:xfrm>
          <a:prstGeom prst="rect">
            <a:avLst/>
          </a:prstGeom>
        </p:spPr>
      </p:pic>
      <p:sp>
        <p:nvSpPr>
          <p:cNvPr id="10" name="Dikdörtgen 9"/>
          <p:cNvSpPr/>
          <p:nvPr/>
        </p:nvSpPr>
        <p:spPr>
          <a:xfrm>
            <a:off x="976128" y="264201"/>
            <a:ext cx="324128" cy="369332"/>
          </a:xfrm>
          <a:prstGeom prst="rect">
            <a:avLst/>
          </a:prstGeom>
        </p:spPr>
        <p:txBody>
          <a:bodyPr wrap="none">
            <a:spAutoFit/>
          </a:bodyPr>
          <a:lstStyle/>
          <a:p>
            <a:r>
              <a:rPr lang="tr-TR" b="1" dirty="0">
                <a:latin typeface="Bradley Hand ITC" panose="03070402050302030203" pitchFamily="66" charset="0"/>
              </a:rPr>
              <a:t>6</a:t>
            </a:r>
          </a:p>
        </p:txBody>
      </p:sp>
    </p:spTree>
    <p:extLst>
      <p:ext uri="{BB962C8B-B14F-4D97-AF65-F5344CB8AC3E}">
        <p14:creationId xmlns:p14="http://schemas.microsoft.com/office/powerpoint/2010/main" xmlns="" val="818182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sz="3100" b="1" dirty="0">
                <a:solidFill>
                  <a:srgbClr val="FF0000"/>
                </a:solidFill>
                <a:latin typeface="+mn-lt"/>
              </a:rPr>
              <a:t>AKILCI ANTİBİYOTİK KULLANIMINDAN SONRA </a:t>
            </a:r>
            <a:br>
              <a:rPr lang="tr-TR" sz="3100" b="1" dirty="0">
                <a:solidFill>
                  <a:srgbClr val="FF0000"/>
                </a:solidFill>
                <a:latin typeface="+mn-lt"/>
              </a:rPr>
            </a:br>
            <a:r>
              <a:rPr lang="tr-TR" sz="3100" b="1" dirty="0">
                <a:solidFill>
                  <a:srgbClr val="FF0000"/>
                </a:solidFill>
                <a:latin typeface="+mn-lt"/>
              </a:rPr>
              <a:t>HASTANEMİZİN KAZANIMLARI</a:t>
            </a:r>
            <a:r>
              <a:rPr lang="tr-TR" b="1" dirty="0">
                <a:solidFill>
                  <a:srgbClr val="FF0000"/>
                </a:solidFill>
              </a:rPr>
              <a:t/>
            </a:r>
            <a:br>
              <a:rPr lang="tr-TR" b="1" dirty="0">
                <a:solidFill>
                  <a:srgbClr val="FF0000"/>
                </a:solidFill>
              </a:rPr>
            </a:br>
            <a:endParaRPr lang="tr-TR" dirty="0"/>
          </a:p>
        </p:txBody>
      </p:sp>
      <p:sp>
        <p:nvSpPr>
          <p:cNvPr id="3" name="İçerik Yer Tutucusu 2"/>
          <p:cNvSpPr>
            <a:spLocks noGrp="1"/>
          </p:cNvSpPr>
          <p:nvPr>
            <p:ph idx="1"/>
          </p:nvPr>
        </p:nvSpPr>
        <p:spPr/>
        <p:txBody>
          <a:bodyPr/>
          <a:lstStyle/>
          <a:p>
            <a:r>
              <a:rPr lang="tr-TR" dirty="0" smtClean="0"/>
              <a:t>2020 Yılında Hastanemizde kullanılan antibiyotik sayısını </a:t>
            </a:r>
            <a:r>
              <a:rPr lang="tr-TR" dirty="0" smtClean="0">
                <a:solidFill>
                  <a:srgbClr val="FF0000"/>
                </a:solidFill>
              </a:rPr>
              <a:t>3512</a:t>
            </a:r>
            <a:r>
              <a:rPr lang="tr-TR" dirty="0" smtClean="0"/>
              <a:t> den </a:t>
            </a:r>
            <a:r>
              <a:rPr lang="tr-TR" dirty="0" smtClean="0">
                <a:solidFill>
                  <a:srgbClr val="FF0000"/>
                </a:solidFill>
              </a:rPr>
              <a:t>390</a:t>
            </a:r>
            <a:r>
              <a:rPr lang="tr-TR" dirty="0" smtClean="0"/>
              <a:t> a düşürerek </a:t>
            </a:r>
            <a:r>
              <a:rPr lang="tr-TR" dirty="0" smtClean="0">
                <a:solidFill>
                  <a:srgbClr val="FF0000"/>
                </a:solidFill>
              </a:rPr>
              <a:t>%89</a:t>
            </a:r>
            <a:r>
              <a:rPr lang="tr-TR" dirty="0" smtClean="0"/>
              <a:t>,maliyeti ise </a:t>
            </a:r>
            <a:r>
              <a:rPr lang="tr-TR" dirty="0" smtClean="0">
                <a:solidFill>
                  <a:srgbClr val="FF0000"/>
                </a:solidFill>
              </a:rPr>
              <a:t>11484,68</a:t>
            </a:r>
            <a:r>
              <a:rPr lang="tr-TR" dirty="0" smtClean="0"/>
              <a:t> TL den </a:t>
            </a:r>
            <a:r>
              <a:rPr lang="tr-TR" dirty="0" smtClean="0">
                <a:solidFill>
                  <a:srgbClr val="FF0000"/>
                </a:solidFill>
              </a:rPr>
              <a:t>2012,72</a:t>
            </a:r>
            <a:r>
              <a:rPr lang="tr-TR" dirty="0" smtClean="0"/>
              <a:t> TL ye düşürerek </a:t>
            </a:r>
            <a:r>
              <a:rPr lang="tr-TR" dirty="0" smtClean="0">
                <a:solidFill>
                  <a:srgbClr val="FF0000"/>
                </a:solidFill>
              </a:rPr>
              <a:t>%82 </a:t>
            </a:r>
            <a:r>
              <a:rPr lang="tr-TR" dirty="0" smtClean="0"/>
              <a:t>oranında iyileşme sağladık.</a:t>
            </a:r>
            <a:endParaRPr lang="tr-TR" dirty="0"/>
          </a:p>
        </p:txBody>
      </p:sp>
    </p:spTree>
    <p:extLst>
      <p:ext uri="{BB962C8B-B14F-4D97-AF65-F5344CB8AC3E}">
        <p14:creationId xmlns:p14="http://schemas.microsoft.com/office/powerpoint/2010/main" xmlns="" val="1530297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solidFill>
                  <a:srgbClr val="FF0000"/>
                </a:solidFill>
              </a:rPr>
              <a:t>   </a:t>
            </a:r>
            <a:r>
              <a:rPr lang="tr-TR" sz="2800" b="1" dirty="0" smtClean="0">
                <a:solidFill>
                  <a:srgbClr val="FF0000"/>
                </a:solidFill>
                <a:latin typeface="+mn-lt"/>
              </a:rPr>
              <a:t>AKILCI ANTİBİYOTİK KULLANIMI NEDİR </a:t>
            </a:r>
            <a:r>
              <a:rPr lang="tr-TR" b="1" dirty="0">
                <a:solidFill>
                  <a:srgbClr val="FF0000"/>
                </a:solidFill>
              </a:rPr>
              <a:t>?</a:t>
            </a:r>
            <a:br>
              <a:rPr lang="tr-TR" b="1" dirty="0">
                <a:solidFill>
                  <a:srgbClr val="FF0000"/>
                </a:solidFill>
              </a:rPr>
            </a:br>
            <a:endParaRPr lang="tr-TR" dirty="0"/>
          </a:p>
        </p:txBody>
      </p:sp>
      <p:sp>
        <p:nvSpPr>
          <p:cNvPr id="3" name="İçerik Yer Tutucusu 2"/>
          <p:cNvSpPr>
            <a:spLocks noGrp="1"/>
          </p:cNvSpPr>
          <p:nvPr>
            <p:ph idx="1"/>
          </p:nvPr>
        </p:nvSpPr>
        <p:spPr/>
        <p:txBody>
          <a:bodyPr>
            <a:normAutofit/>
          </a:bodyPr>
          <a:lstStyle/>
          <a:p>
            <a:pPr algn="just"/>
            <a:r>
              <a:rPr lang="tr-TR" dirty="0" smtClean="0"/>
              <a:t>Antibiyotiklerin </a:t>
            </a:r>
            <a:r>
              <a:rPr lang="tr-TR" dirty="0"/>
              <a:t>doğru zamanda, doğru sürede ve doğru dozda kullanılmaması, antibiyotik direncine neden olur. Antibiyotik direncinin riskleri anlaşılmaya başladığından beri tüm dünya için önemli bir sağlık sorunu haline gelmiştir.</a:t>
            </a:r>
          </a:p>
          <a:p>
            <a:pPr algn="just"/>
            <a:r>
              <a:rPr lang="tr-TR" dirty="0"/>
              <a:t>Dirençli bakterilerin yol açtığı hastalıklar, ölüm oranlarının artması ve hastanede kalış sürelerinin uzaması tıbbi sorunların yanı sıra ekonomik sorunlar da doğurmaktadır. Bu nedenle tüm dünyada “akılcı” antibiyotik kullanım çalışmaları yaygınlaşmaktadır.</a:t>
            </a:r>
          </a:p>
          <a:p>
            <a:pPr marL="0" indent="0">
              <a:buNone/>
            </a:pPr>
            <a:endParaRPr lang="tr-TR" dirty="0">
              <a:solidFill>
                <a:srgbClr val="FF0000"/>
              </a:solidFill>
            </a:endParaRPr>
          </a:p>
          <a:p>
            <a:endParaRPr lang="tr-TR" dirty="0">
              <a:solidFill>
                <a:srgbClr val="FF0000"/>
              </a:solidFill>
            </a:endParaRPr>
          </a:p>
        </p:txBody>
      </p:sp>
    </p:spTree>
    <p:extLst>
      <p:ext uri="{BB962C8B-B14F-4D97-AF65-F5344CB8AC3E}">
        <p14:creationId xmlns:p14="http://schemas.microsoft.com/office/powerpoint/2010/main" xmlns="" val="30980069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4998969" y="3313328"/>
            <a:ext cx="4670853" cy="461665"/>
          </a:xfrm>
          <a:prstGeom prst="rect">
            <a:avLst/>
          </a:prstGeom>
          <a:noFill/>
        </p:spPr>
        <p:txBody>
          <a:bodyPr wrap="square" rtlCol="0">
            <a:spAutoFit/>
          </a:bodyPr>
          <a:lstStyle/>
          <a:p>
            <a:r>
              <a:rPr lang="tr-TR" sz="2400" b="1" dirty="0">
                <a:solidFill>
                  <a:schemeClr val="bg1"/>
                </a:solidFill>
                <a:latin typeface="Arial Black" panose="020B0A04020102020204" pitchFamily="34" charset="0"/>
              </a:rPr>
              <a:t>Sunum yapacak kişi</a:t>
            </a:r>
          </a:p>
        </p:txBody>
      </p:sp>
      <p:sp>
        <p:nvSpPr>
          <p:cNvPr id="8" name="25 Metin kutusu"/>
          <p:cNvSpPr txBox="1"/>
          <p:nvPr/>
        </p:nvSpPr>
        <p:spPr>
          <a:xfrm>
            <a:off x="1428045" y="2709844"/>
            <a:ext cx="9950155" cy="1446550"/>
          </a:xfrm>
          <a:prstGeom prst="rect">
            <a:avLst/>
          </a:prstGeom>
          <a:noFill/>
        </p:spPr>
        <p:txBody>
          <a:bodyPr wrap="square" rtlCol="0">
            <a:spAutoFit/>
          </a:bodyPr>
          <a:lstStyle/>
          <a:p>
            <a:pPr algn="ctr"/>
            <a:r>
              <a:rPr lang="tr-TR" sz="8800" b="1" dirty="0">
                <a:solidFill>
                  <a:srgbClr val="C00000"/>
                </a:solidFill>
                <a:latin typeface="Arial Black" panose="020B0A04020102020204" pitchFamily="34" charset="0"/>
              </a:rPr>
              <a:t>TEŞEKKÜRLER</a:t>
            </a:r>
          </a:p>
        </p:txBody>
      </p:sp>
      <p:pic>
        <p:nvPicPr>
          <p:cNvPr id="14" name="Resim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93" y="272378"/>
            <a:ext cx="1083816" cy="507135"/>
          </a:xfrm>
          <a:prstGeom prst="rect">
            <a:avLst/>
          </a:prstGeom>
        </p:spPr>
      </p:pic>
      <p:sp>
        <p:nvSpPr>
          <p:cNvPr id="15" name="Dikdörtgen 14"/>
          <p:cNvSpPr/>
          <p:nvPr/>
        </p:nvSpPr>
        <p:spPr>
          <a:xfrm>
            <a:off x="976128" y="264201"/>
            <a:ext cx="324128" cy="369332"/>
          </a:xfrm>
          <a:prstGeom prst="rect">
            <a:avLst/>
          </a:prstGeom>
        </p:spPr>
        <p:txBody>
          <a:bodyPr wrap="none">
            <a:spAutoFit/>
          </a:bodyPr>
          <a:lstStyle/>
          <a:p>
            <a:r>
              <a:rPr lang="tr-TR" b="1" dirty="0">
                <a:latin typeface="Bradley Hand ITC" panose="03070402050302030203" pitchFamily="66" charset="0"/>
              </a:rPr>
              <a:t>6</a:t>
            </a:r>
          </a:p>
        </p:txBody>
      </p:sp>
    </p:spTree>
    <p:extLst>
      <p:ext uri="{BB962C8B-B14F-4D97-AF65-F5344CB8AC3E}">
        <p14:creationId xmlns:p14="http://schemas.microsoft.com/office/powerpoint/2010/main" xmlns="" val="2821492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933075" y="1744445"/>
            <a:ext cx="11120046" cy="5324535"/>
          </a:xfrm>
          <a:prstGeom prst="rect">
            <a:avLst/>
          </a:prstGeom>
          <a:noFill/>
        </p:spPr>
        <p:txBody>
          <a:bodyPr wrap="square" rtlCol="0">
            <a:spAutoFit/>
          </a:bodyPr>
          <a:lstStyle/>
          <a:p>
            <a:pPr algn="just"/>
            <a:r>
              <a:rPr lang="tr-TR" sz="2000" dirty="0" smtClean="0"/>
              <a:t>Günümüzde </a:t>
            </a:r>
            <a:r>
              <a:rPr lang="tr-TR" sz="2000" dirty="0"/>
              <a:t>antibiyotiklerin sadece tıp alanında değil, tarım ve hayvancılıkta da yoğun şekilde kullanılmasının dirençli bakterilerin artmasına ve yayılmasına katkıda bulunmaktadır.</a:t>
            </a:r>
          </a:p>
          <a:p>
            <a:pPr algn="just"/>
            <a:r>
              <a:rPr lang="tr-TR" sz="2000" dirty="0" smtClean="0"/>
              <a:t>Türkiye “Reçete </a:t>
            </a:r>
            <a:r>
              <a:rPr lang="tr-TR" sz="2000" dirty="0"/>
              <a:t>Bilgi Sistemi (RBS)” verilerine göre birinci basamakta 2011 yılında düzenlenmiş reçeteler değerlendirildiğinde; toplam 439.539.673 kutu ilacın reçete edildiği ve bunun yüzde 12,71’nin antibiyotiklerden oluştuğu tespit edilmiştir. </a:t>
            </a:r>
            <a:r>
              <a:rPr lang="tr-TR" sz="2000" dirty="0" smtClean="0"/>
              <a:t>Maliyet </a:t>
            </a:r>
            <a:r>
              <a:rPr lang="tr-TR" sz="2000" dirty="0"/>
              <a:t>analizleri yapıldığında genel maliyetin yüzde 14,14’ünü antibiyotiklerin oluşturduğu görülmekte. Bu rakamlar ülkemizdeki ilaç tüketiminde antibiyotiklerin çok önemli bir yeri olduğunu ve akılcı antibiyotik kullanılmadığını göstermiştir. Ekonomik İşbirliği ve Kalkınma Örgütü (OECD) verilerine göre, ülkemiz 1000 kişi başına kullanılan günlük tanımlanmış doz ile en fazla antibiyotik tüketen ülke (38.1) konumunda. OECD ortalamasının ‘21’ olduğu düşünüldüğünde ülkemizin içinde bulunduğu tablo çok daha net ortaya çıkmaktadır</a:t>
            </a:r>
            <a:r>
              <a:rPr lang="tr-TR" sz="2000" dirty="0" smtClean="0"/>
              <a:t>.</a:t>
            </a:r>
          </a:p>
          <a:p>
            <a:r>
              <a:rPr lang="tr-TR" sz="2000" dirty="0">
                <a:solidFill>
                  <a:srgbClr val="FF0000"/>
                </a:solidFill>
              </a:rPr>
              <a:t>Direnç gelişmesi durumunda mevcut olan enfeksiyon daha güçlü antibiyotiklerle tedavi edilmek zorunda kalınır. Bu tedaviler genellikle hastanede damar içine ilaç uygulamak suretiyle yapılır. Yeni bir ilaç molekülünün keşfi için ortalama 15-20 yıl gerekmektedir. Ancak bakteriyel direnç oldukça hızlı gelişmektedir. Bu nedenle yakın gelecekte bazı enfeksiyonlar tedavi edilemeyecek duruma gelecek ve şiddetli hastalıklar ortaya çıkacaktır. Günümüzde tüm antibiyotiklere direnç geliştirmiş birkaç bakteri türü mevcuttur.</a:t>
            </a:r>
            <a:br>
              <a:rPr lang="tr-TR" sz="2000" dirty="0">
                <a:solidFill>
                  <a:srgbClr val="FF0000"/>
                </a:solidFill>
              </a:rPr>
            </a:br>
            <a:r>
              <a:rPr lang="tr-TR" sz="2000" dirty="0"/>
              <a:t>	</a:t>
            </a:r>
          </a:p>
        </p:txBody>
      </p:sp>
      <p:sp>
        <p:nvSpPr>
          <p:cNvPr id="8" name="Metin kutusu 7"/>
          <p:cNvSpPr txBox="1"/>
          <p:nvPr/>
        </p:nvSpPr>
        <p:spPr>
          <a:xfrm>
            <a:off x="3026785" y="417423"/>
            <a:ext cx="6070573" cy="954107"/>
          </a:xfrm>
          <a:prstGeom prst="rect">
            <a:avLst/>
          </a:prstGeom>
          <a:noFill/>
        </p:spPr>
        <p:txBody>
          <a:bodyPr wrap="none" rtlCol="0">
            <a:spAutoFit/>
          </a:bodyPr>
          <a:lstStyle/>
          <a:p>
            <a:pPr algn="ctr"/>
            <a:r>
              <a:rPr lang="tr-TR" sz="2800" b="1" dirty="0">
                <a:solidFill>
                  <a:srgbClr val="FF0000"/>
                </a:solidFill>
              </a:rPr>
              <a:t>ANTİBİYOTİK KULLANIM ORANLARININ </a:t>
            </a:r>
          </a:p>
          <a:p>
            <a:pPr algn="ctr"/>
            <a:r>
              <a:rPr lang="tr-TR" sz="2800" b="1" dirty="0">
                <a:solidFill>
                  <a:srgbClr val="FF0000"/>
                </a:solidFill>
              </a:rPr>
              <a:t>İNCELENMESİNİN AMACI</a:t>
            </a:r>
          </a:p>
        </p:txBody>
      </p:sp>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93" y="272378"/>
            <a:ext cx="1083816" cy="507135"/>
          </a:xfrm>
          <a:prstGeom prst="rect">
            <a:avLst/>
          </a:prstGeom>
        </p:spPr>
      </p:pic>
      <p:sp>
        <p:nvSpPr>
          <p:cNvPr id="10" name="Dikdörtgen 9"/>
          <p:cNvSpPr/>
          <p:nvPr/>
        </p:nvSpPr>
        <p:spPr>
          <a:xfrm>
            <a:off x="976128" y="264201"/>
            <a:ext cx="324128" cy="369332"/>
          </a:xfrm>
          <a:prstGeom prst="rect">
            <a:avLst/>
          </a:prstGeom>
        </p:spPr>
        <p:txBody>
          <a:bodyPr wrap="none">
            <a:spAutoFit/>
          </a:bodyPr>
          <a:lstStyle/>
          <a:p>
            <a:r>
              <a:rPr lang="tr-TR" b="1" dirty="0">
                <a:latin typeface="Bradley Hand ITC" panose="03070402050302030203" pitchFamily="66" charset="0"/>
              </a:rPr>
              <a:t>6</a:t>
            </a:r>
          </a:p>
        </p:txBody>
      </p:sp>
    </p:spTree>
    <p:extLst>
      <p:ext uri="{BB962C8B-B14F-4D97-AF65-F5344CB8AC3E}">
        <p14:creationId xmlns:p14="http://schemas.microsoft.com/office/powerpoint/2010/main" xmlns="" val="818182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sz="3100" b="1" dirty="0">
                <a:solidFill>
                  <a:srgbClr val="FF0000"/>
                </a:solidFill>
                <a:latin typeface="+mn-lt"/>
              </a:rPr>
              <a:t>ANTİBİYOTİK KULLANIM ORANLARININ </a:t>
            </a:r>
            <a:br>
              <a:rPr lang="tr-TR" sz="3100" b="1" dirty="0">
                <a:solidFill>
                  <a:srgbClr val="FF0000"/>
                </a:solidFill>
                <a:latin typeface="+mn-lt"/>
              </a:rPr>
            </a:br>
            <a:r>
              <a:rPr lang="tr-TR" sz="3100" b="1" dirty="0">
                <a:solidFill>
                  <a:srgbClr val="FF0000"/>
                </a:solidFill>
                <a:latin typeface="+mn-lt"/>
              </a:rPr>
              <a:t>İNCELENMESİNİN AMACI</a:t>
            </a:r>
            <a:r>
              <a:rPr lang="tr-TR" b="1" dirty="0">
                <a:solidFill>
                  <a:srgbClr val="FF0000"/>
                </a:solidFill>
              </a:rPr>
              <a:t/>
            </a:r>
            <a:br>
              <a:rPr lang="tr-TR" b="1" dirty="0">
                <a:solidFill>
                  <a:srgbClr val="FF0000"/>
                </a:solidFill>
              </a:rPr>
            </a:br>
            <a:endParaRPr lang="tr-TR" dirty="0"/>
          </a:p>
        </p:txBody>
      </p:sp>
      <p:sp>
        <p:nvSpPr>
          <p:cNvPr id="3" name="İçerik Yer Tutucusu 2"/>
          <p:cNvSpPr>
            <a:spLocks noGrp="1"/>
          </p:cNvSpPr>
          <p:nvPr>
            <p:ph idx="1"/>
          </p:nvPr>
        </p:nvSpPr>
        <p:spPr/>
        <p:txBody>
          <a:bodyPr>
            <a:normAutofit/>
          </a:bodyPr>
          <a:lstStyle/>
          <a:p>
            <a:endParaRPr lang="tr-TR" u="sng" dirty="0" smtClean="0">
              <a:solidFill>
                <a:srgbClr val="002060"/>
              </a:solidFill>
            </a:endParaRPr>
          </a:p>
          <a:p>
            <a:endParaRPr lang="tr-TR" u="sng" dirty="0">
              <a:solidFill>
                <a:srgbClr val="002060"/>
              </a:solidFill>
            </a:endParaRPr>
          </a:p>
          <a:p>
            <a:r>
              <a:rPr lang="tr-TR" u="sng" dirty="0" smtClean="0">
                <a:solidFill>
                  <a:srgbClr val="002060"/>
                </a:solidFill>
              </a:rPr>
              <a:t>Bu </a:t>
            </a:r>
            <a:r>
              <a:rPr lang="tr-TR" u="sng" dirty="0">
                <a:solidFill>
                  <a:srgbClr val="002060"/>
                </a:solidFill>
              </a:rPr>
              <a:t>bilgiler ışığında, Akılcı antibiyotik kullanımının , kurumumuzda sağlık hizmetlerinin kalitesini artırmak adına ve ekonomik kazanım adına neler katabileceğini incelemeye karar </a:t>
            </a:r>
            <a:r>
              <a:rPr lang="tr-TR" u="sng" dirty="0" smtClean="0">
                <a:solidFill>
                  <a:srgbClr val="002060"/>
                </a:solidFill>
              </a:rPr>
              <a:t>verdik</a:t>
            </a:r>
            <a:r>
              <a:rPr lang="tr-TR" u="sng" dirty="0" smtClean="0">
                <a:solidFill>
                  <a:srgbClr val="FF0000"/>
                </a:solidFill>
              </a:rPr>
              <a:t>!!!!!</a:t>
            </a:r>
            <a:endParaRPr lang="tr-TR" u="sng" dirty="0">
              <a:solidFill>
                <a:srgbClr val="FF0000"/>
              </a:solidFill>
            </a:endParaRPr>
          </a:p>
          <a:p>
            <a:endParaRPr lang="tr-TR" dirty="0">
              <a:solidFill>
                <a:srgbClr val="002060"/>
              </a:solidFill>
            </a:endParaRPr>
          </a:p>
        </p:txBody>
      </p:sp>
    </p:spTree>
    <p:extLst>
      <p:ext uri="{BB962C8B-B14F-4D97-AF65-F5344CB8AC3E}">
        <p14:creationId xmlns:p14="http://schemas.microsoft.com/office/powerpoint/2010/main" xmlns="" val="3249339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2800" b="1" dirty="0" smtClean="0">
                <a:solidFill>
                  <a:srgbClr val="FF0000"/>
                </a:solidFill>
                <a:latin typeface="+mn-lt"/>
              </a:rPr>
              <a:t>HASTANEDE AKILCI ANTİBİYOTİK KULLANIMINA YÖNELİK SORUMLULAR VE İLGİLİ MEVZUAT</a:t>
            </a:r>
            <a:endParaRPr lang="tr-TR" sz="2800" b="1" dirty="0">
              <a:solidFill>
                <a:srgbClr val="FF0000"/>
              </a:solidFill>
              <a:latin typeface="+mn-lt"/>
            </a:endParaRPr>
          </a:p>
        </p:txBody>
      </p:sp>
      <p:sp>
        <p:nvSpPr>
          <p:cNvPr id="3" name="İçerik Yer Tutucusu 2"/>
          <p:cNvSpPr>
            <a:spLocks noGrp="1"/>
          </p:cNvSpPr>
          <p:nvPr>
            <p:ph idx="1"/>
          </p:nvPr>
        </p:nvSpPr>
        <p:spPr/>
        <p:txBody>
          <a:bodyPr/>
          <a:lstStyle/>
          <a:p>
            <a:endParaRPr lang="tr-TR" dirty="0" smtClean="0"/>
          </a:p>
          <a:p>
            <a:pPr algn="just"/>
            <a:r>
              <a:rPr lang="tr-TR" dirty="0" smtClean="0"/>
              <a:t>Sağlık Hizmetleri Genel Müdürlüğü Sağlıkta Kalite, Akreditasyon ve Çalışan Hakları Dairesi Başkanlığı tarafından yayımlanan Sağlık Kalite Standartları Setleri gereği Hastanemizde İlaç Yönetim Ekibi ve Enfeksiyon Kontrol Komitesi oluşturulmuş olup sorumlular ve sorumlulukları tanımlanmıştır. Her iki komite/ekibin de öncelikli görevleri arasında akılcı antibiyotik kullanımının yaygınlaştırılmasına yönelik çalışmalar  yer almaktadır.</a:t>
            </a:r>
          </a:p>
        </p:txBody>
      </p:sp>
    </p:spTree>
    <p:extLst>
      <p:ext uri="{BB962C8B-B14F-4D97-AF65-F5344CB8AC3E}">
        <p14:creationId xmlns:p14="http://schemas.microsoft.com/office/powerpoint/2010/main" xmlns="" val="3796778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8238"/>
            <a:ext cx="782595" cy="684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93" y="272378"/>
            <a:ext cx="1083816" cy="507135"/>
          </a:xfrm>
          <a:prstGeom prst="rect">
            <a:avLst/>
          </a:prstGeom>
        </p:spPr>
      </p:pic>
      <p:sp>
        <p:nvSpPr>
          <p:cNvPr id="10" name="Dikdörtgen 9"/>
          <p:cNvSpPr/>
          <p:nvPr/>
        </p:nvSpPr>
        <p:spPr>
          <a:xfrm>
            <a:off x="976128" y="264201"/>
            <a:ext cx="324128" cy="369332"/>
          </a:xfrm>
          <a:prstGeom prst="rect">
            <a:avLst/>
          </a:prstGeom>
        </p:spPr>
        <p:txBody>
          <a:bodyPr wrap="none">
            <a:spAutoFit/>
          </a:bodyPr>
          <a:lstStyle/>
          <a:p>
            <a:r>
              <a:rPr lang="tr-TR" b="1" dirty="0">
                <a:latin typeface="Bradley Hand ITC" panose="03070402050302030203" pitchFamily="66" charset="0"/>
              </a:rPr>
              <a:t>6</a:t>
            </a:r>
          </a:p>
        </p:txBody>
      </p:sp>
      <p:sp>
        <p:nvSpPr>
          <p:cNvPr id="13" name="Metin kutusu 7"/>
          <p:cNvSpPr txBox="1"/>
          <p:nvPr/>
        </p:nvSpPr>
        <p:spPr>
          <a:xfrm>
            <a:off x="2835126" y="375383"/>
            <a:ext cx="6495945" cy="646331"/>
          </a:xfrm>
          <a:prstGeom prst="rect">
            <a:avLst/>
          </a:prstGeom>
          <a:noFill/>
        </p:spPr>
        <p:txBody>
          <a:bodyPr wrap="none" rtlCol="0">
            <a:spAutoFit/>
          </a:bodyPr>
          <a:lstStyle/>
          <a:p>
            <a:pPr algn="ctr"/>
            <a:r>
              <a:rPr lang="tr-TR" sz="3600" b="1" dirty="0" smtClean="0">
                <a:solidFill>
                  <a:srgbClr val="FF0000"/>
                </a:solidFill>
              </a:rPr>
              <a:t>ENFEKSİYON KONTROL KOMİTESİ</a:t>
            </a:r>
            <a:endParaRPr lang="tr-TR" sz="3600" b="1" dirty="0">
              <a:solidFill>
                <a:srgbClr val="FF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9118" y="1201308"/>
            <a:ext cx="10061251" cy="56566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7 Metin kutusu"/>
          <p:cNvSpPr txBox="1"/>
          <p:nvPr/>
        </p:nvSpPr>
        <p:spPr>
          <a:xfrm>
            <a:off x="4372707" y="3704489"/>
            <a:ext cx="3516923"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endParaRPr lang="tr-TR" dirty="0" smtClean="0"/>
          </a:p>
          <a:p>
            <a:endParaRPr lang="tr-TR" dirty="0" smtClean="0"/>
          </a:p>
          <a:p>
            <a:endParaRPr lang="tr-TR" dirty="0" smtClean="0"/>
          </a:p>
          <a:p>
            <a:endParaRPr lang="tr-TR" dirty="0" smtClean="0"/>
          </a:p>
          <a:p>
            <a:endParaRPr lang="tr-TR" dirty="0" smtClean="0"/>
          </a:p>
          <a:p>
            <a:endParaRPr lang="tr-TR" dirty="0"/>
          </a:p>
        </p:txBody>
      </p:sp>
    </p:spTree>
    <p:extLst>
      <p:ext uri="{BB962C8B-B14F-4D97-AF65-F5344CB8AC3E}">
        <p14:creationId xmlns:p14="http://schemas.microsoft.com/office/powerpoint/2010/main" xmlns="" val="818182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65126"/>
            <a:ext cx="10896600" cy="760289"/>
          </a:xfrm>
        </p:spPr>
        <p:txBody>
          <a:bodyPr/>
          <a:lstStyle/>
          <a:p>
            <a:r>
              <a:rPr lang="tr-TR" b="1" dirty="0" smtClean="0">
                <a:solidFill>
                  <a:srgbClr val="FF0000"/>
                </a:solidFill>
              </a:rPr>
              <a:t>ENFEKSİYON KONTROL KOMİTESİ GÖREV </a:t>
            </a:r>
            <a:r>
              <a:rPr lang="tr-TR" b="1" dirty="0">
                <a:solidFill>
                  <a:srgbClr val="FF0000"/>
                </a:solidFill>
              </a:rPr>
              <a:t>TANIMI</a:t>
            </a:r>
            <a:endParaRPr lang="tr-TR" dirty="0"/>
          </a:p>
        </p:txBody>
      </p:sp>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3076" y="1008184"/>
            <a:ext cx="11254155" cy="52988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0847547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17594</TotalTime>
  <Words>1348</Words>
  <Application>Microsoft Office PowerPoint</Application>
  <PresentationFormat>Özel</PresentationFormat>
  <Paragraphs>191</Paragraphs>
  <Slides>40</Slides>
  <Notes>0</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Office Teması</vt:lpstr>
      <vt:lpstr>Slayt 1</vt:lpstr>
      <vt:lpstr>Slayt 2</vt:lpstr>
      <vt:lpstr>Slayt 3</vt:lpstr>
      <vt:lpstr>   AKILCI ANTİBİYOTİK KULLANIMI NEDİR ? </vt:lpstr>
      <vt:lpstr>Slayt 5</vt:lpstr>
      <vt:lpstr>ANTİBİYOTİK KULLANIM ORANLARININ  İNCELENMESİNİN AMACI </vt:lpstr>
      <vt:lpstr>HASTANEDE AKILCI ANTİBİYOTİK KULLANIMINA YÖNELİK SORUMLULAR VE İLGİLİ MEVZUAT</vt:lpstr>
      <vt:lpstr>Slayt 8</vt:lpstr>
      <vt:lpstr>ENFEKSİYON KONTROL KOMİTESİ GÖREV TANIMI</vt:lpstr>
      <vt:lpstr>İLAÇ YÖNETİM EKİBİ</vt:lpstr>
      <vt:lpstr>İLAÇ YÖNETİM EKİBİ GÖREV TANIMI</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AKILCI ANTİBİYOTİK KULLANIMINDAN SONRA  HASTANEMİZİN KAZANIMLARI </vt:lpstr>
      <vt:lpstr>Slayt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Mustafa Erakman</dc:creator>
  <cp:lastModifiedBy>Acer</cp:lastModifiedBy>
  <cp:revision>425</cp:revision>
  <dcterms:created xsi:type="dcterms:W3CDTF">2019-02-08T10:41:43Z</dcterms:created>
  <dcterms:modified xsi:type="dcterms:W3CDTF">2021-10-06T11:54:06Z</dcterms:modified>
</cp:coreProperties>
</file>