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sldIdLst>
    <p:sldId id="370" r:id="rId2"/>
    <p:sldId id="823" r:id="rId3"/>
    <p:sldId id="827" r:id="rId4"/>
    <p:sldId id="922" r:id="rId5"/>
    <p:sldId id="925" r:id="rId6"/>
    <p:sldId id="926" r:id="rId7"/>
    <p:sldId id="927" r:id="rId8"/>
    <p:sldId id="928" r:id="rId9"/>
    <p:sldId id="828" r:id="rId10"/>
    <p:sldId id="943" r:id="rId11"/>
    <p:sldId id="831" r:id="rId12"/>
    <p:sldId id="832" r:id="rId13"/>
    <p:sldId id="834" r:id="rId14"/>
    <p:sldId id="949" r:id="rId15"/>
    <p:sldId id="950" r:id="rId16"/>
    <p:sldId id="833" r:id="rId17"/>
    <p:sldId id="839" r:id="rId18"/>
    <p:sldId id="842" r:id="rId19"/>
    <p:sldId id="961" r:id="rId20"/>
    <p:sldId id="960" r:id="rId21"/>
    <p:sldId id="962" r:id="rId22"/>
    <p:sldId id="964" r:id="rId23"/>
    <p:sldId id="945" r:id="rId24"/>
    <p:sldId id="694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ÜLCAN YAĞMUR" initials="GY" lastIdx="2" clrIdx="0">
    <p:extLst>
      <p:ext uri="{19B8F6BF-5375-455C-9EA6-DF929625EA0E}">
        <p15:presenceInfo xmlns:p15="http://schemas.microsoft.com/office/powerpoint/2012/main" userId="S-1-5-21-1400409810-3881626243-1028423562-2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 snapToGrid="0">
      <p:cViewPr varScale="1">
        <p:scale>
          <a:sx n="59" d="100"/>
          <a:sy n="59" d="100"/>
        </p:scale>
        <p:origin x="11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62656-9B5C-4872-A4EF-EA0970332ED6}" type="doc">
      <dgm:prSet loTypeId="urn:microsoft.com/office/officeart/2005/8/layout/hList6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7545166-9234-4991-82D2-3D62787E6DFD}">
      <dgm:prSet phldrT="[Metin]"/>
      <dgm:spPr/>
      <dgm:t>
        <a:bodyPr/>
        <a:lstStyle/>
        <a:p>
          <a:r>
            <a:rPr lang="tr-TR" b="1" dirty="0" smtClean="0"/>
            <a:t>Veri İçeriği – Data Content</a:t>
          </a:r>
          <a:endParaRPr lang="tr-TR" dirty="0"/>
        </a:p>
      </dgm:t>
    </dgm:pt>
    <dgm:pt modelId="{227D01BC-94AB-472C-874E-D13160E3ABE3}" type="parTrans" cxnId="{45993D8C-1F9A-4583-9ADA-D8BF036FC99D}">
      <dgm:prSet/>
      <dgm:spPr/>
      <dgm:t>
        <a:bodyPr/>
        <a:lstStyle/>
        <a:p>
          <a:endParaRPr lang="tr-TR"/>
        </a:p>
      </dgm:t>
    </dgm:pt>
    <dgm:pt modelId="{DD152705-EC43-455F-BF02-8586671E1906}" type="sibTrans" cxnId="{45993D8C-1F9A-4583-9ADA-D8BF036FC99D}">
      <dgm:prSet/>
      <dgm:spPr/>
      <dgm:t>
        <a:bodyPr/>
        <a:lstStyle/>
        <a:p>
          <a:endParaRPr lang="tr-TR"/>
        </a:p>
      </dgm:t>
    </dgm:pt>
    <dgm:pt modelId="{B4F7309C-DBC2-41A9-855E-BBE746853A48}">
      <dgm:prSet phldrT="[Metin]"/>
      <dgm:spPr/>
      <dgm:t>
        <a:bodyPr/>
        <a:lstStyle/>
        <a:p>
          <a:r>
            <a:rPr lang="tr-TR" b="1" dirty="0" smtClean="0"/>
            <a:t>Altyapı – </a:t>
          </a:r>
          <a:r>
            <a:rPr lang="tr-TR" b="1" dirty="0" err="1" smtClean="0"/>
            <a:t>Infrastructure</a:t>
          </a:r>
          <a:endParaRPr lang="tr-TR" dirty="0"/>
        </a:p>
      </dgm:t>
    </dgm:pt>
    <dgm:pt modelId="{7CBA1E18-F9C2-4DA3-878C-A1C72CC9D39C}" type="parTrans" cxnId="{4D5DC368-DA12-4930-AC0B-9E6CB4267918}">
      <dgm:prSet/>
      <dgm:spPr/>
      <dgm:t>
        <a:bodyPr/>
        <a:lstStyle/>
        <a:p>
          <a:endParaRPr lang="tr-TR"/>
        </a:p>
      </dgm:t>
    </dgm:pt>
    <dgm:pt modelId="{7BAD847D-61B1-4F41-91CE-10197268DBCB}" type="sibTrans" cxnId="{4D5DC368-DA12-4930-AC0B-9E6CB4267918}">
      <dgm:prSet/>
      <dgm:spPr/>
      <dgm:t>
        <a:bodyPr/>
        <a:lstStyle/>
        <a:p>
          <a:endParaRPr lang="tr-TR"/>
        </a:p>
      </dgm:t>
    </dgm:pt>
    <dgm:pt modelId="{49DC8633-9CC1-45BA-8D32-0BA2518190C0}">
      <dgm:prSet phldrT="[Metin]"/>
      <dgm:spPr/>
      <dgm:t>
        <a:bodyPr/>
        <a:lstStyle/>
        <a:p>
          <a:r>
            <a:rPr lang="tr-TR" b="1" dirty="0" smtClean="0"/>
            <a:t>Veri Yönetimi – Data </a:t>
          </a:r>
          <a:r>
            <a:rPr lang="tr-TR" b="1" dirty="0" err="1" smtClean="0"/>
            <a:t>Governance</a:t>
          </a:r>
          <a:endParaRPr lang="tr-TR" dirty="0"/>
        </a:p>
      </dgm:t>
    </dgm:pt>
    <dgm:pt modelId="{FA97367E-AB41-4551-B553-1439ECBA23EC}" type="parTrans" cxnId="{1CDC2409-3C9B-4943-8CCD-9E9975ABA0A9}">
      <dgm:prSet/>
      <dgm:spPr/>
      <dgm:t>
        <a:bodyPr/>
        <a:lstStyle/>
        <a:p>
          <a:endParaRPr lang="tr-TR"/>
        </a:p>
      </dgm:t>
    </dgm:pt>
    <dgm:pt modelId="{0D7A3919-FD05-4984-A32A-497E2146A80A}" type="sibTrans" cxnId="{1CDC2409-3C9B-4943-8CCD-9E9975ABA0A9}">
      <dgm:prSet/>
      <dgm:spPr/>
      <dgm:t>
        <a:bodyPr/>
        <a:lstStyle/>
        <a:p>
          <a:endParaRPr lang="tr-TR"/>
        </a:p>
      </dgm:t>
    </dgm:pt>
    <dgm:pt modelId="{CB9A1B37-EAD4-4563-98FA-15CDE4ACEDC4}">
      <dgm:prSet phldrT="[Metin]" custT="1"/>
      <dgm:spPr>
        <a:gradFill flip="none" rotWithShape="1">
          <a:gsLst>
            <a:gs pos="0">
              <a:srgbClr val="83C78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ln>
          <a:solidFill>
            <a:srgbClr val="32652F"/>
          </a:solidFill>
        </a:ln>
        <a:effectLst/>
      </dgm:spPr>
      <dgm:t>
        <a:bodyPr vert="horz"/>
        <a:lstStyle/>
        <a:p>
          <a:r>
            <a:rPr lang="tr-TR" sz="2400" b="1" dirty="0" smtClean="0">
              <a:solidFill>
                <a:srgbClr val="FF0000"/>
              </a:solidFill>
            </a:rPr>
            <a:t>Analitik Yeterlilik – </a:t>
          </a:r>
          <a:r>
            <a:rPr lang="tr-TR" sz="2400" b="1" dirty="0" err="1" smtClean="0">
              <a:solidFill>
                <a:srgbClr val="FF0000"/>
              </a:solidFill>
            </a:rPr>
            <a:t>Analytics</a:t>
          </a:r>
          <a:r>
            <a:rPr lang="tr-TR" sz="2400" b="1" dirty="0" smtClean="0">
              <a:solidFill>
                <a:srgbClr val="FF0000"/>
              </a:solidFill>
            </a:rPr>
            <a:t> </a:t>
          </a:r>
          <a:r>
            <a:rPr lang="tr-TR" sz="2400" b="1" dirty="0" err="1" smtClean="0">
              <a:solidFill>
                <a:srgbClr val="FF0000"/>
              </a:solidFill>
            </a:rPr>
            <a:t>Competency</a:t>
          </a:r>
          <a:endParaRPr lang="tr-TR" sz="2400" dirty="0">
            <a:solidFill>
              <a:srgbClr val="FF0000"/>
            </a:solidFill>
          </a:endParaRPr>
        </a:p>
      </dgm:t>
    </dgm:pt>
    <dgm:pt modelId="{158B3617-8B05-4292-9AF5-839A224E16FB}" type="parTrans" cxnId="{35282D1D-564B-4D81-8A12-B197706D8272}">
      <dgm:prSet/>
      <dgm:spPr/>
      <dgm:t>
        <a:bodyPr/>
        <a:lstStyle/>
        <a:p>
          <a:endParaRPr lang="tr-TR"/>
        </a:p>
      </dgm:t>
    </dgm:pt>
    <dgm:pt modelId="{1703B81E-74A9-4887-9833-2EBDB4061540}" type="sibTrans" cxnId="{35282D1D-564B-4D81-8A12-B197706D8272}">
      <dgm:prSet/>
      <dgm:spPr/>
      <dgm:t>
        <a:bodyPr/>
        <a:lstStyle/>
        <a:p>
          <a:endParaRPr lang="tr-TR"/>
        </a:p>
      </dgm:t>
    </dgm:pt>
    <dgm:pt modelId="{F562FD6D-CD40-4E89-8B1B-6EF5E0303BC5}" type="pres">
      <dgm:prSet presAssocID="{06962656-9B5C-4872-A4EF-EA0970332E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551B5C-36A1-4B07-9C13-EF0D0509D2B2}" type="pres">
      <dgm:prSet presAssocID="{A7545166-9234-4991-82D2-3D62787E6D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EB1349-482B-44DA-8068-1A7B31523B47}" type="pres">
      <dgm:prSet presAssocID="{DD152705-EC43-455F-BF02-8586671E1906}" presName="sibTrans" presStyleCnt="0"/>
      <dgm:spPr/>
    </dgm:pt>
    <dgm:pt modelId="{D2E9885A-8598-452C-AFE1-E3A6DD0E12AC}" type="pres">
      <dgm:prSet presAssocID="{B4F7309C-DBC2-41A9-855E-BBE746853A4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DC76FE-17B0-4F2E-B967-401981E6853C}" type="pres">
      <dgm:prSet presAssocID="{7BAD847D-61B1-4F41-91CE-10197268DBCB}" presName="sibTrans" presStyleCnt="0"/>
      <dgm:spPr/>
    </dgm:pt>
    <dgm:pt modelId="{130F70A1-8137-4664-9F03-D92724BF200F}" type="pres">
      <dgm:prSet presAssocID="{49DC8633-9CC1-45BA-8D32-0BA2518190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886721-A93A-4C3F-BFD5-473DDDDCA3DC}" type="pres">
      <dgm:prSet presAssocID="{0D7A3919-FD05-4984-A32A-497E2146A80A}" presName="sibTrans" presStyleCnt="0"/>
      <dgm:spPr/>
    </dgm:pt>
    <dgm:pt modelId="{36A26F57-C88F-4C75-B46D-9D407A670863}" type="pres">
      <dgm:prSet presAssocID="{CB9A1B37-EAD4-4563-98FA-15CDE4ACEDC4}" presName="node" presStyleLbl="node1" presStyleIdx="3" presStyleCnt="4" custLinFactNeighborX="245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DC2409-3C9B-4943-8CCD-9E9975ABA0A9}" srcId="{06962656-9B5C-4872-A4EF-EA0970332ED6}" destId="{49DC8633-9CC1-45BA-8D32-0BA2518190C0}" srcOrd="2" destOrd="0" parTransId="{FA97367E-AB41-4551-B553-1439ECBA23EC}" sibTransId="{0D7A3919-FD05-4984-A32A-497E2146A80A}"/>
    <dgm:cxn modelId="{2071F312-52BE-4E3F-A069-BDBA79AF05B1}" type="presOf" srcId="{A7545166-9234-4991-82D2-3D62787E6DFD}" destId="{51551B5C-36A1-4B07-9C13-EF0D0509D2B2}" srcOrd="0" destOrd="0" presId="urn:microsoft.com/office/officeart/2005/8/layout/hList6"/>
    <dgm:cxn modelId="{4D5DC368-DA12-4930-AC0B-9E6CB4267918}" srcId="{06962656-9B5C-4872-A4EF-EA0970332ED6}" destId="{B4F7309C-DBC2-41A9-855E-BBE746853A48}" srcOrd="1" destOrd="0" parTransId="{7CBA1E18-F9C2-4DA3-878C-A1C72CC9D39C}" sibTransId="{7BAD847D-61B1-4F41-91CE-10197268DBCB}"/>
    <dgm:cxn modelId="{35282D1D-564B-4D81-8A12-B197706D8272}" srcId="{06962656-9B5C-4872-A4EF-EA0970332ED6}" destId="{CB9A1B37-EAD4-4563-98FA-15CDE4ACEDC4}" srcOrd="3" destOrd="0" parTransId="{158B3617-8B05-4292-9AF5-839A224E16FB}" sibTransId="{1703B81E-74A9-4887-9833-2EBDB4061540}"/>
    <dgm:cxn modelId="{B61CD16D-9500-4135-8686-5231F2953864}" type="presOf" srcId="{CB9A1B37-EAD4-4563-98FA-15CDE4ACEDC4}" destId="{36A26F57-C88F-4C75-B46D-9D407A670863}" srcOrd="0" destOrd="0" presId="urn:microsoft.com/office/officeart/2005/8/layout/hList6"/>
    <dgm:cxn modelId="{29152CFC-FDFD-481E-8623-9CA7BC5B5DB1}" type="presOf" srcId="{B4F7309C-DBC2-41A9-855E-BBE746853A48}" destId="{D2E9885A-8598-452C-AFE1-E3A6DD0E12AC}" srcOrd="0" destOrd="0" presId="urn:microsoft.com/office/officeart/2005/8/layout/hList6"/>
    <dgm:cxn modelId="{31FF8690-B0C7-43C8-9C4A-34510AB29436}" type="presOf" srcId="{49DC8633-9CC1-45BA-8D32-0BA2518190C0}" destId="{130F70A1-8137-4664-9F03-D92724BF200F}" srcOrd="0" destOrd="0" presId="urn:microsoft.com/office/officeart/2005/8/layout/hList6"/>
    <dgm:cxn modelId="{942F489D-944B-4B58-B6D7-C4A25C598EEA}" type="presOf" srcId="{06962656-9B5C-4872-A4EF-EA0970332ED6}" destId="{F562FD6D-CD40-4E89-8B1B-6EF5E0303BC5}" srcOrd="0" destOrd="0" presId="urn:microsoft.com/office/officeart/2005/8/layout/hList6"/>
    <dgm:cxn modelId="{45993D8C-1F9A-4583-9ADA-D8BF036FC99D}" srcId="{06962656-9B5C-4872-A4EF-EA0970332ED6}" destId="{A7545166-9234-4991-82D2-3D62787E6DFD}" srcOrd="0" destOrd="0" parTransId="{227D01BC-94AB-472C-874E-D13160E3ABE3}" sibTransId="{DD152705-EC43-455F-BF02-8586671E1906}"/>
    <dgm:cxn modelId="{118EADD0-6229-4761-B0C1-4EEC8BB3A8E7}" type="presParOf" srcId="{F562FD6D-CD40-4E89-8B1B-6EF5E0303BC5}" destId="{51551B5C-36A1-4B07-9C13-EF0D0509D2B2}" srcOrd="0" destOrd="0" presId="urn:microsoft.com/office/officeart/2005/8/layout/hList6"/>
    <dgm:cxn modelId="{8FBADF88-8863-43A4-9E0D-7AA629B5A25D}" type="presParOf" srcId="{F562FD6D-CD40-4E89-8B1B-6EF5E0303BC5}" destId="{76EB1349-482B-44DA-8068-1A7B31523B47}" srcOrd="1" destOrd="0" presId="urn:microsoft.com/office/officeart/2005/8/layout/hList6"/>
    <dgm:cxn modelId="{6B5B0F47-7E65-4399-A3CA-B982119BDE43}" type="presParOf" srcId="{F562FD6D-CD40-4E89-8B1B-6EF5E0303BC5}" destId="{D2E9885A-8598-452C-AFE1-E3A6DD0E12AC}" srcOrd="2" destOrd="0" presId="urn:microsoft.com/office/officeart/2005/8/layout/hList6"/>
    <dgm:cxn modelId="{F5A404E3-99AB-45F6-90A1-1F2C1E46F865}" type="presParOf" srcId="{F562FD6D-CD40-4E89-8B1B-6EF5E0303BC5}" destId="{3BDC76FE-17B0-4F2E-B967-401981E6853C}" srcOrd="3" destOrd="0" presId="urn:microsoft.com/office/officeart/2005/8/layout/hList6"/>
    <dgm:cxn modelId="{48754172-564B-40A7-8753-5C9712E3CDB1}" type="presParOf" srcId="{F562FD6D-CD40-4E89-8B1B-6EF5E0303BC5}" destId="{130F70A1-8137-4664-9F03-D92724BF200F}" srcOrd="4" destOrd="0" presId="urn:microsoft.com/office/officeart/2005/8/layout/hList6"/>
    <dgm:cxn modelId="{857EBB39-7C6E-4566-A1F5-A9F1B052E6F1}" type="presParOf" srcId="{F562FD6D-CD40-4E89-8B1B-6EF5E0303BC5}" destId="{DA886721-A93A-4C3F-BFD5-473DDDDCA3DC}" srcOrd="5" destOrd="0" presId="urn:microsoft.com/office/officeart/2005/8/layout/hList6"/>
    <dgm:cxn modelId="{05394135-C696-40ED-8EE6-6BA62351F488}" type="presParOf" srcId="{F562FD6D-CD40-4E89-8B1B-6EF5E0303BC5}" destId="{36A26F57-C88F-4C75-B46D-9D407A670863}" srcOrd="6" destOrd="0" presId="urn:microsoft.com/office/officeart/2005/8/layout/hList6"/>
  </dgm:cxnLst>
  <dgm:bg/>
  <dgm:whole>
    <a:ln>
      <a:noFill/>
    </a:ln>
    <a:effectLst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51B5C-36A1-4B07-9C13-EF0D0509D2B2}">
      <dsp:nvSpPr>
        <dsp:cNvPr id="0" name=""/>
        <dsp:cNvSpPr/>
      </dsp:nvSpPr>
      <dsp:spPr>
        <a:xfrm rot="16200000">
          <a:off x="-1638720" y="1640897"/>
          <a:ext cx="5418667" cy="213687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998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Veri İçeriği – Data Content</a:t>
          </a:r>
          <a:endParaRPr lang="tr-TR" sz="2500" kern="1200" dirty="0"/>
        </a:p>
      </dsp:txBody>
      <dsp:txXfrm rot="5400000">
        <a:off x="2178" y="1083732"/>
        <a:ext cx="2136871" cy="3251201"/>
      </dsp:txXfrm>
    </dsp:sp>
    <dsp:sp modelId="{D2E9885A-8598-452C-AFE1-E3A6DD0E12AC}">
      <dsp:nvSpPr>
        <dsp:cNvPr id="0" name=""/>
        <dsp:cNvSpPr/>
      </dsp:nvSpPr>
      <dsp:spPr>
        <a:xfrm rot="16200000">
          <a:off x="658416" y="1640897"/>
          <a:ext cx="5418667" cy="213687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998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Altyapı – </a:t>
          </a:r>
          <a:r>
            <a:rPr lang="tr-TR" sz="2500" b="1" kern="1200" dirty="0" err="1" smtClean="0"/>
            <a:t>Infrastructure</a:t>
          </a:r>
          <a:endParaRPr lang="tr-TR" sz="2500" kern="1200" dirty="0"/>
        </a:p>
      </dsp:txBody>
      <dsp:txXfrm rot="5400000">
        <a:off x="2299314" y="1083732"/>
        <a:ext cx="2136871" cy="3251201"/>
      </dsp:txXfrm>
    </dsp:sp>
    <dsp:sp modelId="{130F70A1-8137-4664-9F03-D92724BF200F}">
      <dsp:nvSpPr>
        <dsp:cNvPr id="0" name=""/>
        <dsp:cNvSpPr/>
      </dsp:nvSpPr>
      <dsp:spPr>
        <a:xfrm rot="16200000">
          <a:off x="2955552" y="1640897"/>
          <a:ext cx="5418667" cy="213687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998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Veri Yönetimi – Data </a:t>
          </a:r>
          <a:r>
            <a:rPr lang="tr-TR" sz="2500" b="1" kern="1200" dirty="0" err="1" smtClean="0"/>
            <a:t>Governance</a:t>
          </a:r>
          <a:endParaRPr lang="tr-TR" sz="2500" kern="1200" dirty="0"/>
        </a:p>
      </dsp:txBody>
      <dsp:txXfrm rot="5400000">
        <a:off x="4596450" y="1083732"/>
        <a:ext cx="2136871" cy="3251201"/>
      </dsp:txXfrm>
    </dsp:sp>
    <dsp:sp modelId="{36A26F57-C88F-4C75-B46D-9D407A670863}">
      <dsp:nvSpPr>
        <dsp:cNvPr id="0" name=""/>
        <dsp:cNvSpPr/>
      </dsp:nvSpPr>
      <dsp:spPr>
        <a:xfrm rot="16200000">
          <a:off x="5254866" y="1640897"/>
          <a:ext cx="5418667" cy="2136871"/>
        </a:xfrm>
        <a:prstGeom prst="flowChartManualOperation">
          <a:avLst/>
        </a:prstGeom>
        <a:gradFill flip="none" rotWithShape="1">
          <a:gsLst>
            <a:gs pos="0">
              <a:srgbClr val="83C78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ln>
          <a:solidFill>
            <a:srgbClr val="32652F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Analitik Yeterlilik – </a:t>
          </a:r>
          <a:r>
            <a:rPr lang="tr-TR" sz="2400" b="1" kern="1200" dirty="0" err="1" smtClean="0">
              <a:solidFill>
                <a:srgbClr val="FF0000"/>
              </a:solidFill>
            </a:rPr>
            <a:t>Analytics</a:t>
          </a:r>
          <a:r>
            <a:rPr lang="tr-TR" sz="2400" b="1" kern="1200" dirty="0" smtClean="0">
              <a:solidFill>
                <a:srgbClr val="FF0000"/>
              </a:solidFill>
            </a:rPr>
            <a:t> </a:t>
          </a:r>
          <a:r>
            <a:rPr lang="tr-TR" sz="2400" b="1" kern="1200" dirty="0" err="1" smtClean="0">
              <a:solidFill>
                <a:srgbClr val="FF0000"/>
              </a:solidFill>
            </a:rPr>
            <a:t>Competency</a:t>
          </a:r>
          <a:endParaRPr lang="tr-TR" sz="2400" kern="1200" dirty="0">
            <a:solidFill>
              <a:srgbClr val="FF0000"/>
            </a:solidFill>
          </a:endParaRPr>
        </a:p>
      </dsp:txBody>
      <dsp:txXfrm rot="5400000">
        <a:off x="6895764" y="1083732"/>
        <a:ext cx="2136871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5B6DD-775C-4949-BABF-75C56BA02B7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47269-4E06-4179-99F7-7B39A327B4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2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8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45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078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29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90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85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55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089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92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46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47269-4E06-4179-99F7-7B39A327B49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66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5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0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5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63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6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7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2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9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4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9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A074-60C1-42B0-B159-E06FAFB04487}" type="datetimeFigureOut">
              <a:rPr lang="tr-TR" smtClean="0"/>
              <a:t>19.11.2021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1D2C-1C67-446D-9956-C72F00CF3B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2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.png"/><Relationship Id="rId4" Type="http://schemas.openxmlformats.org/officeDocument/2006/relationships/image" Target="../media/image49.png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3"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>
            <a:off x="1328738" y="5094288"/>
            <a:ext cx="9575800" cy="1817687"/>
          </a:xfrm>
          <a:prstGeom prst="trapezoid">
            <a:avLst>
              <a:gd name="adj" fmla="val 48958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4" name="14 Dikdörtgen"/>
          <p:cNvSpPr/>
          <p:nvPr/>
        </p:nvSpPr>
        <p:spPr>
          <a:xfrm>
            <a:off x="1608138" y="5149850"/>
            <a:ext cx="901700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b="1" dirty="0" smtClean="0">
                <a:ln w="12700">
                  <a:noFill/>
                  <a:prstDash val="solid"/>
                </a:ln>
                <a:solidFill>
                  <a:srgbClr val="10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İsmail ŞİMŞEK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noFill/>
                  <a:prstDash val="solid"/>
                </a:ln>
                <a:solidFill>
                  <a:srgbClr val="10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Başhekim Yardımcısı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 smtClean="0">
                <a:ln w="12700">
                  <a:noFill/>
                  <a:prstDash val="solid"/>
                </a:ln>
                <a:solidFill>
                  <a:srgbClr val="10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Yozgat Şehir Hastanesi</a:t>
            </a:r>
            <a:endParaRPr lang="tr-TR" sz="3000" b="1" dirty="0">
              <a:ln w="12700">
                <a:noFill/>
                <a:prstDash val="solid"/>
              </a:ln>
              <a:solidFill>
                <a:srgbClr val="1020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9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İçerik Yer Tutucusu 2"/>
          <p:cNvSpPr txBox="1">
            <a:spLocks/>
          </p:cNvSpPr>
          <p:nvPr/>
        </p:nvSpPr>
        <p:spPr>
          <a:xfrm>
            <a:off x="1681843" y="3691011"/>
            <a:ext cx="4225834" cy="1198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tr-TR" dirty="0" smtClean="0"/>
          </a:p>
          <a:p>
            <a:endParaRPr lang="tr-TR" sz="4000" dirty="0" smtClean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sp>
        <p:nvSpPr>
          <p:cNvPr id="15" name="10 Dikdörtgen"/>
          <p:cNvSpPr/>
          <p:nvPr/>
        </p:nvSpPr>
        <p:spPr>
          <a:xfrm>
            <a:off x="39190" y="84465"/>
            <a:ext cx="12152810" cy="1185667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Sağlık </a:t>
            </a:r>
            <a:r>
              <a:rPr lang="tr-TR" sz="4400" b="1" dirty="0">
                <a:solidFill>
                  <a:schemeClr val="bg1"/>
                </a:solidFill>
              </a:rPr>
              <a:t>Hizmetleri ve Yönetiminde </a:t>
            </a:r>
            <a:endParaRPr lang="tr-TR" sz="4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</a:t>
            </a:r>
            <a:r>
              <a:rPr lang="tr-TR" sz="4400" b="1" dirty="0">
                <a:solidFill>
                  <a:schemeClr val="bg1"/>
                </a:solidFill>
              </a:rPr>
              <a:t>Zeka Kullanımı</a:t>
            </a:r>
          </a:p>
        </p:txBody>
      </p:sp>
      <p:sp>
        <p:nvSpPr>
          <p:cNvPr id="20" name="6-Noktalı Yıldız 19"/>
          <p:cNvSpPr/>
          <p:nvPr/>
        </p:nvSpPr>
        <p:spPr>
          <a:xfrm>
            <a:off x="2144312" y="2621916"/>
            <a:ext cx="3024806" cy="2696581"/>
          </a:xfrm>
          <a:prstGeom prst="star6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Yönetsel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54" name="Resim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6-Noktalı Yıldız 13"/>
          <p:cNvSpPr/>
          <p:nvPr/>
        </p:nvSpPr>
        <p:spPr>
          <a:xfrm>
            <a:off x="6926770" y="2653003"/>
            <a:ext cx="3024806" cy="2696581"/>
          </a:xfrm>
          <a:prstGeom prst="star6">
            <a:avLst/>
          </a:prstGeom>
          <a:solidFill>
            <a:schemeClr val="accent1">
              <a:lumMod val="5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Klinik</a:t>
            </a:r>
            <a:endParaRPr lang="tr-T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4" y="710708"/>
            <a:ext cx="8882742" cy="5215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AMAM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1870631077"/>
              </p:ext>
            </p:extLst>
          </p:nvPr>
        </p:nvGraphicFramePr>
        <p:xfrm>
          <a:off x="1579682" y="1056906"/>
          <a:ext cx="90326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80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AMAM </a:t>
            </a:r>
            <a:r>
              <a:rPr lang="tr-TR" sz="4400" b="1" dirty="0" err="1" smtClean="0">
                <a:solidFill>
                  <a:schemeClr val="bg1"/>
                </a:solidFill>
              </a:rPr>
              <a:t>Tahminsel</a:t>
            </a:r>
            <a:r>
              <a:rPr lang="tr-TR" sz="4400" b="1" dirty="0" smtClean="0">
                <a:solidFill>
                  <a:schemeClr val="bg1"/>
                </a:solidFill>
              </a:rPr>
              <a:t> Analizler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5" y="1168876"/>
            <a:ext cx="8494780" cy="487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610" y="1150925"/>
            <a:ext cx="8494780" cy="4895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362" y="1168875"/>
            <a:ext cx="8494780" cy="4891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64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AMAM </a:t>
            </a:r>
            <a:r>
              <a:rPr lang="tr-TR" sz="4400" b="1" dirty="0" err="1" smtClean="0">
                <a:solidFill>
                  <a:schemeClr val="bg1"/>
                </a:solidFill>
              </a:rPr>
              <a:t>Tahminsel</a:t>
            </a:r>
            <a:r>
              <a:rPr lang="tr-TR" sz="4400" b="1" dirty="0" smtClean="0">
                <a:solidFill>
                  <a:schemeClr val="bg1"/>
                </a:solidFill>
              </a:rPr>
              <a:t> Analizler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4" y="1553214"/>
            <a:ext cx="8749378" cy="4423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2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AMAM </a:t>
            </a:r>
            <a:r>
              <a:rPr lang="tr-TR" sz="4400" b="1" dirty="0" err="1" smtClean="0">
                <a:solidFill>
                  <a:schemeClr val="bg1"/>
                </a:solidFill>
              </a:rPr>
              <a:t>Tahminsel</a:t>
            </a:r>
            <a:r>
              <a:rPr lang="tr-TR" sz="4400" b="1" dirty="0" smtClean="0">
                <a:solidFill>
                  <a:schemeClr val="bg1"/>
                </a:solidFill>
              </a:rPr>
              <a:t> Analizler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93" y="1505524"/>
            <a:ext cx="8926285" cy="4450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0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AMAM Bölgesel Analizler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44" y="1786183"/>
            <a:ext cx="4490203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İçerik Yer Tutucusu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186" y="2289700"/>
            <a:ext cx="4490203" cy="402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287" y="1754019"/>
            <a:ext cx="6834562" cy="3901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00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smtClean="0">
                <a:solidFill>
                  <a:schemeClr val="bg1"/>
                </a:solidFill>
              </a:rPr>
              <a:t>Akrabalık İlişkilendirmesi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İçerik Yer Tutucusu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756" y="1590682"/>
            <a:ext cx="7786488" cy="4586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2905035" y="1892781"/>
            <a:ext cx="2758440" cy="981972"/>
          </a:xfrm>
          <a:prstGeom prst="ellipse">
            <a:avLst/>
          </a:prstGeom>
          <a:solidFill>
            <a:srgbClr val="FF0000">
              <a:alpha val="0"/>
            </a:srgb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11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Hasta Bilgilendirme - </a:t>
            </a:r>
            <a:r>
              <a:rPr lang="tr-TR" sz="4400" b="1" dirty="0" err="1" smtClean="0">
                <a:solidFill>
                  <a:schemeClr val="bg1"/>
                </a:solidFill>
              </a:rPr>
              <a:t>Kiosk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0"/>
          <a:stretch/>
        </p:blipFill>
        <p:spPr>
          <a:xfrm>
            <a:off x="838200" y="1695051"/>
            <a:ext cx="10515600" cy="37118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İçerik Yer Tutucusu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40" y="3039038"/>
            <a:ext cx="6415314" cy="3664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584" y="2214253"/>
            <a:ext cx="5181201" cy="2992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15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65845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487" y="719247"/>
            <a:ext cx="4257675" cy="5572125"/>
          </a:xfrm>
          <a:prstGeom prst="rect">
            <a:avLst/>
          </a:prstGeom>
        </p:spPr>
      </p:pic>
      <p:sp>
        <p:nvSpPr>
          <p:cNvPr id="9" name="Chevron 26"/>
          <p:cNvSpPr/>
          <p:nvPr/>
        </p:nvSpPr>
        <p:spPr>
          <a:xfrm>
            <a:off x="509666" y="879769"/>
            <a:ext cx="5129928" cy="662034"/>
          </a:xfrm>
          <a:prstGeom prst="chevron">
            <a:avLst>
              <a:gd name="adj" fmla="val 5465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 smtClean="0">
                <a:solidFill>
                  <a:schemeClr val="bg1"/>
                </a:solidFill>
              </a:rPr>
              <a:t>Potasyum düzeyi &lt;2.5 </a:t>
            </a:r>
            <a:r>
              <a:rPr lang="tr-TR" dirty="0" err="1" smtClean="0">
                <a:solidFill>
                  <a:schemeClr val="bg1"/>
                </a:solidFill>
              </a:rPr>
              <a:t>mmol</a:t>
            </a:r>
            <a:r>
              <a:rPr lang="tr-TR" dirty="0" smtClean="0">
                <a:solidFill>
                  <a:schemeClr val="bg1"/>
                </a:solidFill>
              </a:rPr>
              <a:t>/L</a:t>
            </a:r>
          </a:p>
        </p:txBody>
      </p:sp>
      <p:sp>
        <p:nvSpPr>
          <p:cNvPr id="15" name="Chevron 26"/>
          <p:cNvSpPr/>
          <p:nvPr/>
        </p:nvSpPr>
        <p:spPr>
          <a:xfrm>
            <a:off x="509666" y="1451061"/>
            <a:ext cx="5129928" cy="662034"/>
          </a:xfrm>
          <a:prstGeom prst="chevron">
            <a:avLst>
              <a:gd name="adj" fmla="val 54651"/>
            </a:avLst>
          </a:prstGeom>
          <a:solidFill>
            <a:srgbClr val="DBDB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/>
              <a:t>Diyabet tanısı – Göz muayenesi (/yıl)</a:t>
            </a:r>
          </a:p>
        </p:txBody>
      </p:sp>
      <p:sp>
        <p:nvSpPr>
          <p:cNvPr id="16" name="Chevron 26"/>
          <p:cNvSpPr/>
          <p:nvPr/>
        </p:nvSpPr>
        <p:spPr>
          <a:xfrm>
            <a:off x="509666" y="2080688"/>
            <a:ext cx="5129928" cy="662034"/>
          </a:xfrm>
          <a:prstGeom prst="chevron">
            <a:avLst>
              <a:gd name="adj" fmla="val 5465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Prostat taraması (/6 ay)</a:t>
            </a:r>
          </a:p>
        </p:txBody>
      </p:sp>
      <p:sp>
        <p:nvSpPr>
          <p:cNvPr id="17" name="Chevron 26"/>
          <p:cNvSpPr/>
          <p:nvPr/>
        </p:nvSpPr>
        <p:spPr>
          <a:xfrm>
            <a:off x="509666" y="2710315"/>
            <a:ext cx="5129928" cy="662034"/>
          </a:xfrm>
          <a:prstGeom prst="chevron">
            <a:avLst>
              <a:gd name="adj" fmla="val 54651"/>
            </a:avLst>
          </a:prstGeom>
          <a:solidFill>
            <a:srgbClr val="DBDB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/>
              <a:t>Mamografi taraması (/yıl)</a:t>
            </a:r>
          </a:p>
        </p:txBody>
      </p:sp>
      <p:sp>
        <p:nvSpPr>
          <p:cNvPr id="18" name="Chevron 26"/>
          <p:cNvSpPr/>
          <p:nvPr/>
        </p:nvSpPr>
        <p:spPr>
          <a:xfrm>
            <a:off x="509666" y="3307535"/>
            <a:ext cx="5129928" cy="662034"/>
          </a:xfrm>
          <a:prstGeom prst="chevron">
            <a:avLst>
              <a:gd name="adj" fmla="val 5465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Kolon/Rektum tanısı – GGK taraması (/yıl)</a:t>
            </a:r>
          </a:p>
        </p:txBody>
      </p:sp>
      <p:sp>
        <p:nvSpPr>
          <p:cNvPr id="19" name="Chevron 26"/>
          <p:cNvSpPr/>
          <p:nvPr/>
        </p:nvSpPr>
        <p:spPr>
          <a:xfrm>
            <a:off x="509666" y="3916784"/>
            <a:ext cx="5129928" cy="662034"/>
          </a:xfrm>
          <a:prstGeom prst="chevron">
            <a:avLst>
              <a:gd name="adj" fmla="val 54651"/>
            </a:avLst>
          </a:prstGeom>
          <a:solidFill>
            <a:srgbClr val="DBDB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/>
              <a:t>Akrabada meme kanseri – USG/Mamografi taraması (/yıl)</a:t>
            </a:r>
          </a:p>
        </p:txBody>
      </p:sp>
      <p:sp>
        <p:nvSpPr>
          <p:cNvPr id="20" name="Chevron 26"/>
          <p:cNvSpPr/>
          <p:nvPr/>
        </p:nvSpPr>
        <p:spPr>
          <a:xfrm>
            <a:off x="509666" y="4508343"/>
            <a:ext cx="5129928" cy="662034"/>
          </a:xfrm>
          <a:prstGeom prst="chevron">
            <a:avLst>
              <a:gd name="adj" fmla="val 5465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 err="1">
                <a:solidFill>
                  <a:schemeClr val="bg1"/>
                </a:solidFill>
              </a:rPr>
              <a:t>Kolonoskopi</a:t>
            </a:r>
            <a:r>
              <a:rPr lang="tr-TR" dirty="0">
                <a:solidFill>
                  <a:schemeClr val="bg1"/>
                </a:solidFill>
              </a:rPr>
              <a:t> taraması (/10 yıl)</a:t>
            </a:r>
          </a:p>
        </p:txBody>
      </p:sp>
      <p:sp>
        <p:nvSpPr>
          <p:cNvPr id="21" name="Chevron 26"/>
          <p:cNvSpPr/>
          <p:nvPr/>
        </p:nvSpPr>
        <p:spPr>
          <a:xfrm>
            <a:off x="509666" y="5117592"/>
            <a:ext cx="5129928" cy="662034"/>
          </a:xfrm>
          <a:prstGeom prst="chevron">
            <a:avLst>
              <a:gd name="adj" fmla="val 54651"/>
            </a:avLst>
          </a:prstGeom>
          <a:solidFill>
            <a:srgbClr val="DBDB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/>
              <a:t>Akrabada kolon/rektum kanseri – GGK/</a:t>
            </a:r>
            <a:r>
              <a:rPr lang="tr-TR" dirty="0" err="1"/>
              <a:t>kolonoskopi</a:t>
            </a:r>
            <a:r>
              <a:rPr lang="tr-TR" dirty="0"/>
              <a:t> taraması (/yıl)</a:t>
            </a:r>
          </a:p>
        </p:txBody>
      </p:sp>
      <p:sp>
        <p:nvSpPr>
          <p:cNvPr id="22" name="Chevron 26"/>
          <p:cNvSpPr/>
          <p:nvPr/>
        </p:nvSpPr>
        <p:spPr>
          <a:xfrm>
            <a:off x="509665" y="5709151"/>
            <a:ext cx="5129928" cy="662034"/>
          </a:xfrm>
          <a:prstGeom prst="chevron">
            <a:avLst>
              <a:gd name="adj" fmla="val 5465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dirty="0">
                <a:solidFill>
                  <a:schemeClr val="bg1"/>
                </a:solidFill>
              </a:rPr>
              <a:t>Vajinal </a:t>
            </a:r>
            <a:r>
              <a:rPr lang="tr-TR" dirty="0" err="1">
                <a:solidFill>
                  <a:schemeClr val="bg1"/>
                </a:solidFill>
              </a:rPr>
              <a:t>smear</a:t>
            </a:r>
            <a:r>
              <a:rPr lang="tr-TR" dirty="0">
                <a:solidFill>
                  <a:schemeClr val="bg1"/>
                </a:solidFill>
              </a:rPr>
              <a:t> tarama testi (/3 yıl)</a:t>
            </a:r>
          </a:p>
        </p:txBody>
      </p:sp>
      <p:sp>
        <p:nvSpPr>
          <p:cNvPr id="23" name="10 Dikdörtgen"/>
          <p:cNvSpPr/>
          <p:nvPr/>
        </p:nvSpPr>
        <p:spPr>
          <a:xfrm>
            <a:off x="0" y="54304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KKDS - Hasta Bilgilendirme (</a:t>
            </a:r>
            <a:r>
              <a:rPr lang="tr-TR" sz="4400" b="1" dirty="0" err="1" smtClean="0">
                <a:solidFill>
                  <a:schemeClr val="bg1"/>
                </a:solidFill>
              </a:rPr>
              <a:t>Kiosk</a:t>
            </a:r>
            <a:r>
              <a:rPr lang="tr-TR" sz="4400" b="1" dirty="0" smtClean="0">
                <a:solidFill>
                  <a:schemeClr val="bg1"/>
                </a:solidFill>
              </a:rPr>
              <a:t>)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4"/>
            <a:ext cx="1719293" cy="1468748"/>
          </a:xfrm>
          <a:prstGeom prst="rect">
            <a:avLst/>
          </a:prstGeom>
          <a:noFill/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1429" y="6176963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59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48" y="3678993"/>
            <a:ext cx="7910287" cy="2690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Connector 4"/>
          <p:cNvCxnSpPr/>
          <p:nvPr/>
        </p:nvCxnSpPr>
        <p:spPr>
          <a:xfrm>
            <a:off x="0" y="3911498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/>
          <p:nvPr/>
        </p:nvSpPr>
        <p:spPr>
          <a:xfrm>
            <a:off x="1799760" y="1548111"/>
            <a:ext cx="859248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smtClean="0">
                <a:solidFill>
                  <a:srgbClr val="203962"/>
                </a:solidFill>
                <a:latin typeface="+mj-lt"/>
              </a:rPr>
              <a:t>‘</a:t>
            </a:r>
            <a:r>
              <a:rPr lang="tr-TR" sz="5400" b="1" dirty="0" smtClean="0">
                <a:solidFill>
                  <a:srgbClr val="203962"/>
                </a:solidFill>
                <a:latin typeface="+mj-lt"/>
              </a:rPr>
              <a:t>Türkiye’nin İlk Şehir Hastanesi</a:t>
            </a:r>
            <a:r>
              <a:rPr lang="tr-TR" sz="6000" b="1" dirty="0" smtClean="0">
                <a:solidFill>
                  <a:srgbClr val="203962"/>
                </a:solidFill>
                <a:latin typeface="+mj-lt"/>
              </a:rPr>
              <a:t>’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203962"/>
                </a:solidFill>
                <a:effectLst>
                  <a:outerShdw blurRad="50800" dist="50800" dir="5400000" algn="ctr" rotWithShape="0">
                    <a:srgbClr val="000000">
                      <a:alpha val="20000"/>
                    </a:srgbClr>
                  </a:outerShdw>
                </a:effectLst>
                <a:latin typeface="+mj-lt"/>
              </a:rPr>
              <a:t>13 Ocak 2017</a:t>
            </a:r>
            <a:endParaRPr lang="tr-TR" sz="2000" b="1" dirty="0">
              <a:solidFill>
                <a:srgbClr val="203962"/>
              </a:solidFill>
              <a:effectLst>
                <a:outerShdw blurRad="50800" dist="50800" dir="5400000" algn="ctr" rotWithShape="0">
                  <a:srgbClr val="000000">
                    <a:alpha val="20000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73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Klinik Karar Destek Sistemleri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OVID-19 Hekim Karar | Acil Çalışan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59" y="1884380"/>
            <a:ext cx="3867682" cy="33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82" y="2862906"/>
            <a:ext cx="2552700" cy="5905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269" y="1693768"/>
            <a:ext cx="2562225" cy="5810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294" y="1116598"/>
            <a:ext cx="2552700" cy="5905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129" y="1693765"/>
            <a:ext cx="2562225" cy="61912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6317" y="2304902"/>
            <a:ext cx="2562225" cy="60007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269" y="4018273"/>
            <a:ext cx="2562225" cy="58102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24" y="5193831"/>
            <a:ext cx="2552700" cy="59055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5079" y="5787172"/>
            <a:ext cx="2581275" cy="60007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554" y="5800841"/>
            <a:ext cx="2533650" cy="60007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3032" y="5226795"/>
            <a:ext cx="2552700" cy="581025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52223" y="5800841"/>
            <a:ext cx="2533650" cy="56197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3664" y="5212881"/>
            <a:ext cx="2543175" cy="5715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1734" y="2276461"/>
            <a:ext cx="2543175" cy="59055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1734" y="3456791"/>
            <a:ext cx="2562225" cy="58102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1811" y="1099235"/>
            <a:ext cx="2552700" cy="60960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9474" y="5179727"/>
            <a:ext cx="2581275" cy="6096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57251" y="3498848"/>
            <a:ext cx="2552700" cy="5715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2129" y="4062942"/>
            <a:ext cx="2552700" cy="59055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2765" y="1090162"/>
            <a:ext cx="2581275" cy="6096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22670" y="2895438"/>
            <a:ext cx="2571750" cy="59055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71811" y="4604546"/>
            <a:ext cx="2571750" cy="59055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15275" y="4649631"/>
            <a:ext cx="2571750" cy="58102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4"/>
            <a:ext cx="1719293" cy="1468748"/>
          </a:xfrm>
          <a:prstGeom prst="rect">
            <a:avLst/>
          </a:prstGeom>
          <a:noFill/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71429" y="6176963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0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Örnek KKDS – Şüpheli Hastalık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OVID-19 Hekim Karar | Acil Çalışan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159" y="1884380"/>
            <a:ext cx="3867682" cy="33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43" y="2974193"/>
            <a:ext cx="2552700" cy="59055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464" y="903267"/>
            <a:ext cx="5146623" cy="553930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252" y="769641"/>
            <a:ext cx="8385747" cy="334453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816" y="1204240"/>
            <a:ext cx="4791075" cy="45815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319" y="2338020"/>
            <a:ext cx="2829120" cy="1776155"/>
          </a:xfrm>
          <a:prstGeom prst="rect">
            <a:avLst/>
          </a:prstGeom>
          <a:ln w="66675">
            <a:solidFill>
              <a:schemeClr val="accent5">
                <a:lumMod val="75000"/>
              </a:schemeClr>
            </a:solidFill>
          </a:ln>
          <a:effectLst>
            <a:softEdge rad="63500"/>
          </a:effectLst>
        </p:spPr>
      </p:pic>
      <p:sp>
        <p:nvSpPr>
          <p:cNvPr id="14" name="Sağ Ok 13"/>
          <p:cNvSpPr/>
          <p:nvPr/>
        </p:nvSpPr>
        <p:spPr>
          <a:xfrm>
            <a:off x="4221439" y="2974193"/>
            <a:ext cx="1070377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4"/>
            <a:ext cx="1719293" cy="1468748"/>
          </a:xfrm>
          <a:prstGeom prst="rect">
            <a:avLst/>
          </a:prstGeom>
          <a:noFill/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429" y="6176963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8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>
                <a:solidFill>
                  <a:schemeClr val="bg1"/>
                </a:solidFill>
              </a:rPr>
              <a:t>Örnek KKDS </a:t>
            </a:r>
            <a:r>
              <a:rPr lang="tr-TR" sz="4400" b="1" dirty="0" smtClean="0">
                <a:solidFill>
                  <a:schemeClr val="bg1"/>
                </a:solidFill>
              </a:rPr>
              <a:t>– Böcek Isırması</a:t>
            </a:r>
            <a:endParaRPr lang="tr-TR" sz="4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954732"/>
            <a:ext cx="4914900" cy="56213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076" y="924343"/>
            <a:ext cx="9242823" cy="298815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67" y="2655441"/>
            <a:ext cx="2143125" cy="4953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754" y="2799663"/>
            <a:ext cx="2600325" cy="1247775"/>
          </a:xfrm>
          <a:prstGeom prst="rect">
            <a:avLst/>
          </a:prstGeom>
          <a:ln w="66675">
            <a:solidFill>
              <a:schemeClr val="accent5">
                <a:lumMod val="75000"/>
              </a:schemeClr>
            </a:solidFill>
          </a:ln>
          <a:effectLst>
            <a:softEdge rad="63500"/>
          </a:effectLst>
        </p:spPr>
      </p:pic>
      <p:sp>
        <p:nvSpPr>
          <p:cNvPr id="13" name="Sağ Ok 12"/>
          <p:cNvSpPr/>
          <p:nvPr/>
        </p:nvSpPr>
        <p:spPr>
          <a:xfrm>
            <a:off x="5788337" y="3174857"/>
            <a:ext cx="1070377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168876"/>
            <a:ext cx="4838700" cy="46101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1360" y="2315601"/>
            <a:ext cx="4742421" cy="184764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4"/>
            <a:ext cx="1719293" cy="1468748"/>
          </a:xfrm>
          <a:prstGeom prst="rect">
            <a:avLst/>
          </a:prstGeom>
          <a:noFill/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429" y="6176963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Sağ Ok 18"/>
          <p:cNvSpPr/>
          <p:nvPr/>
        </p:nvSpPr>
        <p:spPr>
          <a:xfrm rot="10800000">
            <a:off x="5063450" y="4350460"/>
            <a:ext cx="1794460" cy="5905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642" y="3201701"/>
            <a:ext cx="4546025" cy="2767818"/>
          </a:xfrm>
          <a:prstGeom prst="rect">
            <a:avLst/>
          </a:prstGeom>
          <a:ln w="66675">
            <a:solidFill>
              <a:schemeClr val="accent5">
                <a:lumMod val="75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905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10259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667" y="1923984"/>
            <a:ext cx="7315200" cy="426946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0" y="1620980"/>
            <a:ext cx="7734300" cy="4285169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0" y="84465"/>
            <a:ext cx="12192000" cy="1358733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Zeka Uygulaması</a:t>
            </a: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X-EYE </a:t>
            </a:r>
            <a:r>
              <a:rPr lang="tr-TR" sz="4400" b="1" dirty="0" err="1" smtClean="0">
                <a:solidFill>
                  <a:schemeClr val="bg1"/>
                </a:solidFill>
              </a:rPr>
              <a:t>Mammo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04"/>
            <a:ext cx="1719293" cy="1468748"/>
          </a:xfrm>
          <a:prstGeom prst="rect">
            <a:avLst/>
          </a:prstGeom>
          <a:noFill/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429" y="6176963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371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3"/>
          <a:stretch>
            <a:fillRect/>
          </a:stretch>
        </p:blipFill>
        <p:spPr bwMode="auto">
          <a:xfrm>
            <a:off x="0" y="0"/>
            <a:ext cx="12233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>
            <a:off x="-5461794" y="-53975"/>
            <a:ext cx="13908088" cy="6911975"/>
          </a:xfrm>
          <a:prstGeom prst="trapezoid">
            <a:avLst>
              <a:gd name="adj" fmla="val 48958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14 Dikdörtgen"/>
          <p:cNvSpPr/>
          <p:nvPr/>
        </p:nvSpPr>
        <p:spPr>
          <a:xfrm>
            <a:off x="1492250" y="5002213"/>
            <a:ext cx="47180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>
                <a:ln w="12700">
                  <a:noFill/>
                  <a:prstDash val="solid"/>
                </a:ln>
                <a:solidFill>
                  <a:srgbClr val="1020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Teşekkürler</a:t>
            </a:r>
          </a:p>
        </p:txBody>
      </p:sp>
      <p:sp>
        <p:nvSpPr>
          <p:cNvPr id="52231" name="Rectangle 2"/>
          <p:cNvSpPr>
            <a:spLocks noChangeArrowheads="1"/>
          </p:cNvSpPr>
          <p:nvPr/>
        </p:nvSpPr>
        <p:spPr bwMode="auto">
          <a:xfrm>
            <a:off x="1025525" y="1168400"/>
            <a:ext cx="2614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000000"/>
                </a:solidFill>
              </a:rPr>
              <a:t>yozgatsehir@saglik.gov.tr</a:t>
            </a:r>
            <a:endParaRPr lang="tr-TR" altLang="tr-TR" sz="1800"/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1025525" y="1752600"/>
            <a:ext cx="2500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/>
              <a:t>yozgatsehir.saglik.gov.tr </a:t>
            </a:r>
          </a:p>
        </p:txBody>
      </p:sp>
      <p:sp>
        <p:nvSpPr>
          <p:cNvPr id="52233" name="Rectangle 4"/>
          <p:cNvSpPr>
            <a:spLocks noChangeArrowheads="1"/>
          </p:cNvSpPr>
          <p:nvPr/>
        </p:nvSpPr>
        <p:spPr bwMode="auto">
          <a:xfrm>
            <a:off x="1025525" y="2336800"/>
            <a:ext cx="4138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/>
              <a:t>https://www.facebook.com/yozgatsehir/</a:t>
            </a:r>
          </a:p>
        </p:txBody>
      </p:sp>
      <p:sp>
        <p:nvSpPr>
          <p:cNvPr id="52234" name="Rectangle 23"/>
          <p:cNvSpPr>
            <a:spLocks noChangeArrowheads="1"/>
          </p:cNvSpPr>
          <p:nvPr/>
        </p:nvSpPr>
        <p:spPr bwMode="auto">
          <a:xfrm>
            <a:off x="1025525" y="2919413"/>
            <a:ext cx="510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 dirty="0"/>
              <a:t>https://www.instagram.com/yozgatsehirhastanesi/</a:t>
            </a:r>
          </a:p>
        </p:txBody>
      </p:sp>
      <p:sp>
        <p:nvSpPr>
          <p:cNvPr id="52235" name="Rectangle 24"/>
          <p:cNvSpPr>
            <a:spLocks noChangeArrowheads="1"/>
          </p:cNvSpPr>
          <p:nvPr/>
        </p:nvSpPr>
        <p:spPr bwMode="auto">
          <a:xfrm>
            <a:off x="1025525" y="3503613"/>
            <a:ext cx="410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/>
              <a:t>https://twitter.com/YozgatSehirHst?s=08</a:t>
            </a:r>
          </a:p>
        </p:txBody>
      </p:sp>
      <p:pic>
        <p:nvPicPr>
          <p:cNvPr id="52236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087813"/>
            <a:ext cx="4505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-685800" y="0"/>
            <a:ext cx="1558925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52238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064000"/>
            <a:ext cx="568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Resi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689100"/>
            <a:ext cx="5683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239963"/>
            <a:ext cx="5730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813050"/>
            <a:ext cx="56991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390900"/>
            <a:ext cx="5699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01738"/>
            <a:ext cx="574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60" y="164110"/>
            <a:ext cx="1719293" cy="1468748"/>
          </a:xfrm>
          <a:prstGeom prst="rect">
            <a:avLst/>
          </a:prstGeom>
          <a:noFill/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15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68829" y="649914"/>
            <a:ext cx="10515600" cy="1325563"/>
          </a:xfrm>
        </p:spPr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548818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Çember Ok 8"/>
          <p:cNvSpPr/>
          <p:nvPr/>
        </p:nvSpPr>
        <p:spPr>
          <a:xfrm rot="17096960">
            <a:off x="3985633" y="1984291"/>
            <a:ext cx="2416426" cy="2628798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Şekil 10"/>
          <p:cNvSpPr/>
          <p:nvPr/>
        </p:nvSpPr>
        <p:spPr>
          <a:xfrm rot="14290116">
            <a:off x="6002941" y="2668448"/>
            <a:ext cx="2481276" cy="2503635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Çember Ok 11"/>
          <p:cNvSpPr/>
          <p:nvPr/>
        </p:nvSpPr>
        <p:spPr>
          <a:xfrm rot="17096960">
            <a:off x="1064492" y="3154631"/>
            <a:ext cx="2370586" cy="251732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Şekil 14"/>
          <p:cNvSpPr/>
          <p:nvPr/>
        </p:nvSpPr>
        <p:spPr>
          <a:xfrm rot="14148924">
            <a:off x="2947285" y="3726635"/>
            <a:ext cx="2427173" cy="2547918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Metin kutusu 20"/>
          <p:cNvSpPr txBox="1"/>
          <p:nvPr/>
        </p:nvSpPr>
        <p:spPr>
          <a:xfrm>
            <a:off x="1532609" y="3969404"/>
            <a:ext cx="128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Seviye 6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GAP Analizi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481628" y="4756191"/>
            <a:ext cx="13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Seviye 6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Validasyonu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554821" y="2804449"/>
            <a:ext cx="128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59A45D"/>
                </a:solidFill>
              </a:rPr>
              <a:t>Seviye 7</a:t>
            </a:r>
          </a:p>
          <a:p>
            <a:pPr algn="ctr"/>
            <a:r>
              <a:rPr lang="tr-TR" b="1" dirty="0" smtClean="0">
                <a:solidFill>
                  <a:srgbClr val="59A45D"/>
                </a:solidFill>
              </a:rPr>
              <a:t>GAP Analizi</a:t>
            </a:r>
            <a:endParaRPr lang="tr-TR" b="1" dirty="0">
              <a:solidFill>
                <a:srgbClr val="59A45D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575511" y="3782368"/>
            <a:ext cx="13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59A45D"/>
                </a:solidFill>
              </a:rPr>
              <a:t>Seviye 7</a:t>
            </a:r>
          </a:p>
          <a:p>
            <a:pPr algn="ctr"/>
            <a:r>
              <a:rPr lang="tr-TR" b="1" dirty="0" err="1" smtClean="0">
                <a:solidFill>
                  <a:srgbClr val="59A45D"/>
                </a:solidFill>
              </a:rPr>
              <a:t>Validasyonu</a:t>
            </a:r>
            <a:endParaRPr lang="tr-TR" b="1" dirty="0">
              <a:solidFill>
                <a:srgbClr val="59A45D"/>
              </a:solidFill>
            </a:endParaRPr>
          </a:p>
        </p:txBody>
      </p:sp>
      <p:sp>
        <p:nvSpPr>
          <p:cNvPr id="27" name="5-Nokta Yıldız 26"/>
          <p:cNvSpPr/>
          <p:nvPr/>
        </p:nvSpPr>
        <p:spPr>
          <a:xfrm rot="637947">
            <a:off x="7593028" y="743464"/>
            <a:ext cx="3141205" cy="2759787"/>
          </a:xfrm>
          <a:prstGeom prst="star5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8190846" y="1702179"/>
            <a:ext cx="195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Seviye 7</a:t>
            </a:r>
          </a:p>
          <a:p>
            <a:pPr algn="ctr"/>
            <a:r>
              <a:rPr lang="tr-TR" sz="2000" b="1" dirty="0" err="1" smtClean="0">
                <a:solidFill>
                  <a:srgbClr val="FFFF00"/>
                </a:solidFill>
              </a:rPr>
              <a:t>Revalidasyon</a:t>
            </a:r>
            <a:endParaRPr lang="tr-TR" sz="2000" b="1" dirty="0">
              <a:solidFill>
                <a:srgbClr val="FFFF00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FFFF00"/>
                </a:solidFill>
              </a:rPr>
              <a:t>Denetimi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31" name="Dolu Çerçeve 30"/>
          <p:cNvSpPr/>
          <p:nvPr/>
        </p:nvSpPr>
        <p:spPr>
          <a:xfrm>
            <a:off x="1288187" y="3284029"/>
            <a:ext cx="1704906" cy="3447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25/08/2017</a:t>
            </a:r>
            <a:endParaRPr lang="tr-TR" dirty="0"/>
          </a:p>
        </p:txBody>
      </p:sp>
      <p:sp>
        <p:nvSpPr>
          <p:cNvPr id="32" name="Dolu Çerçeve 31"/>
          <p:cNvSpPr/>
          <p:nvPr/>
        </p:nvSpPr>
        <p:spPr>
          <a:xfrm>
            <a:off x="3368151" y="5823925"/>
            <a:ext cx="1704906" cy="3447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15/09/2017</a:t>
            </a:r>
            <a:endParaRPr lang="tr-TR" dirty="0"/>
          </a:p>
        </p:txBody>
      </p:sp>
      <p:sp>
        <p:nvSpPr>
          <p:cNvPr id="34" name="Dolu Çerçeve 33"/>
          <p:cNvSpPr/>
          <p:nvPr/>
        </p:nvSpPr>
        <p:spPr>
          <a:xfrm>
            <a:off x="4220604" y="2150223"/>
            <a:ext cx="1704906" cy="3447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06/06/2018</a:t>
            </a:r>
            <a:endParaRPr lang="tr-TR" dirty="0"/>
          </a:p>
        </p:txBody>
      </p:sp>
      <p:sp>
        <p:nvSpPr>
          <p:cNvPr id="35" name="Dolu Çerçeve 34"/>
          <p:cNvSpPr/>
          <p:nvPr/>
        </p:nvSpPr>
        <p:spPr>
          <a:xfrm>
            <a:off x="6485940" y="4734583"/>
            <a:ext cx="1704906" cy="3447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30/11/2018</a:t>
            </a:r>
            <a:endParaRPr lang="tr-TR" dirty="0"/>
          </a:p>
        </p:txBody>
      </p:sp>
      <p:sp>
        <p:nvSpPr>
          <p:cNvPr id="37" name="Dolu Çerçeve 36"/>
          <p:cNvSpPr/>
          <p:nvPr/>
        </p:nvSpPr>
        <p:spPr>
          <a:xfrm>
            <a:off x="8327725" y="1106392"/>
            <a:ext cx="1671810" cy="34419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04/11/2021</a:t>
            </a:r>
            <a:endParaRPr lang="tr-TR" b="1" dirty="0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3"/>
            <a:ext cx="1719293" cy="1468748"/>
          </a:xfrm>
          <a:prstGeom prst="rect">
            <a:avLst/>
          </a:prstGeom>
          <a:noFill/>
        </p:spPr>
      </p:pic>
      <p:sp>
        <p:nvSpPr>
          <p:cNvPr id="38" name="10 Dikdörtgen"/>
          <p:cNvSpPr/>
          <p:nvPr/>
        </p:nvSpPr>
        <p:spPr>
          <a:xfrm>
            <a:off x="0" y="84466"/>
            <a:ext cx="12192000" cy="78580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HIMSS EMRAM Öykümüz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 Dikdörtgen"/>
          <p:cNvSpPr/>
          <p:nvPr/>
        </p:nvSpPr>
        <p:spPr>
          <a:xfrm>
            <a:off x="0" y="3616050"/>
            <a:ext cx="12192000" cy="322004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SAĞLIK HİZMETLERİ 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VE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YAPAY ZEKA UYGULAMALARI</a:t>
            </a:r>
            <a:endParaRPr lang="tr-TR" sz="3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0" y="3571545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96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Yuvarlatılmış Dikdörtgen 10"/>
          <p:cNvSpPr/>
          <p:nvPr/>
        </p:nvSpPr>
        <p:spPr>
          <a:xfrm>
            <a:off x="158912" y="2366535"/>
            <a:ext cx="3758609" cy="10745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3600" dirty="0" smtClean="0"/>
              <a:t>65 yaş ve üzeri nüfusta artış</a:t>
            </a:r>
            <a:endParaRPr lang="tr-TR" sz="3600" dirty="0"/>
          </a:p>
        </p:txBody>
      </p:sp>
      <p:sp>
        <p:nvSpPr>
          <p:cNvPr id="6" name="Oval 5"/>
          <p:cNvSpPr/>
          <p:nvPr/>
        </p:nvSpPr>
        <p:spPr>
          <a:xfrm>
            <a:off x="4316715" y="1773849"/>
            <a:ext cx="7037085" cy="225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*2017 </a:t>
            </a:r>
            <a:r>
              <a:rPr lang="tr-TR" dirty="0"/>
              <a:t>yılında Türkiye’de 65 yaş ve üstü nüfusun toplam nüfusa oranı 2000 yılına göre %2,9 </a:t>
            </a:r>
            <a:r>
              <a:rPr lang="tr-TR" dirty="0" smtClean="0"/>
              <a:t>artmıştır.</a:t>
            </a:r>
          </a:p>
          <a:p>
            <a:pPr algn="ctr"/>
            <a:endParaRPr lang="tr-TR" dirty="0" smtClean="0"/>
          </a:p>
          <a:p>
            <a:pPr algn="ctr"/>
            <a:r>
              <a:rPr lang="tr-TR" sz="1050" dirty="0" smtClean="0"/>
              <a:t>*</a:t>
            </a:r>
            <a:r>
              <a:rPr lang="en-US" sz="1050" dirty="0" err="1"/>
              <a:t>Organisation</a:t>
            </a:r>
            <a:r>
              <a:rPr lang="en-US" sz="1050" dirty="0"/>
              <a:t> for Economic Co-operation and Development. (2019). Health at a Glance 2019: OECD Indicators. Paris: OECD Publishing; 2019. </a:t>
            </a:r>
            <a:r>
              <a:rPr lang="en-US" sz="1050" dirty="0" smtClean="0"/>
              <a:t>doi:10.1787/4dd50c09-en</a:t>
            </a:r>
            <a:endParaRPr lang="tr-TR" sz="1050" dirty="0" smtClean="0"/>
          </a:p>
        </p:txBody>
      </p:sp>
      <p:sp>
        <p:nvSpPr>
          <p:cNvPr id="16" name="Oval 15"/>
          <p:cNvSpPr/>
          <p:nvPr/>
        </p:nvSpPr>
        <p:spPr>
          <a:xfrm>
            <a:off x="4316714" y="3742671"/>
            <a:ext cx="7037086" cy="241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dirty="0"/>
          </a:p>
          <a:p>
            <a:pPr algn="ctr"/>
            <a:r>
              <a:rPr lang="tr-TR" dirty="0"/>
              <a:t>**Türkiye’de TUİK 2013-2015 yılları arası Hayat Tabloları istatistiğine göre doğuşta beklenen yaşam süresi 78 yıl iken, TUİK 2017-2019 yılları arası Hayat Tabloları istatistiğine göre </a:t>
            </a:r>
            <a:r>
              <a:rPr lang="tr-TR" dirty="0" smtClean="0"/>
              <a:t>78,6 </a:t>
            </a:r>
            <a:r>
              <a:rPr lang="tr-TR" dirty="0"/>
              <a:t>yıla yükseldiği </a:t>
            </a:r>
            <a:r>
              <a:rPr lang="tr-TR" dirty="0" smtClean="0"/>
              <a:t>belirtilmektedir.</a:t>
            </a:r>
          </a:p>
          <a:p>
            <a:pPr algn="ctr"/>
            <a:endParaRPr lang="tr-TR" dirty="0"/>
          </a:p>
          <a:p>
            <a:pPr algn="ctr"/>
            <a:r>
              <a:rPr lang="tr-TR" sz="1050" dirty="0"/>
              <a:t>**Türkiye İstatistik Kurumu. https://www.tuik.gov.tr/ (Erişim Tarihi: 01.11.2020)</a:t>
            </a:r>
          </a:p>
        </p:txBody>
      </p:sp>
      <p:sp>
        <p:nvSpPr>
          <p:cNvPr id="14" name="Chevron 26"/>
          <p:cNvSpPr/>
          <p:nvPr/>
        </p:nvSpPr>
        <p:spPr>
          <a:xfrm>
            <a:off x="0" y="1645031"/>
            <a:ext cx="5129928" cy="662034"/>
          </a:xfrm>
          <a:prstGeom prst="chevron">
            <a:avLst>
              <a:gd name="adj" fmla="val 54651"/>
            </a:avLst>
          </a:prstGeom>
          <a:gradFill flip="none" rotWithShape="1">
            <a:gsLst>
              <a:gs pos="1000">
                <a:srgbClr val="272848"/>
              </a:gs>
              <a:gs pos="100000">
                <a:srgbClr val="3CBBB9"/>
              </a:gs>
              <a:gs pos="51000">
                <a:schemeClr val="accent5"/>
              </a:gs>
            </a:gsLst>
            <a:lin ang="15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Gereklilikler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10 Dikdörtgen"/>
          <p:cNvSpPr/>
          <p:nvPr/>
        </p:nvSpPr>
        <p:spPr>
          <a:xfrm>
            <a:off x="39190" y="84465"/>
            <a:ext cx="12152810" cy="1185667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Sağlık </a:t>
            </a:r>
            <a:r>
              <a:rPr lang="tr-TR" sz="4400" b="1" dirty="0">
                <a:solidFill>
                  <a:schemeClr val="bg1"/>
                </a:solidFill>
              </a:rPr>
              <a:t>Hizmetleri ve Yönetiminde </a:t>
            </a:r>
            <a:endParaRPr lang="tr-TR" sz="4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</a:t>
            </a:r>
            <a:r>
              <a:rPr lang="tr-TR" sz="4400" b="1" dirty="0">
                <a:solidFill>
                  <a:schemeClr val="bg1"/>
                </a:solidFill>
              </a:rPr>
              <a:t>Zeka Kullanımı</a:t>
            </a:r>
          </a:p>
        </p:txBody>
      </p:sp>
    </p:spTree>
    <p:extLst>
      <p:ext uri="{BB962C8B-B14F-4D97-AF65-F5344CB8AC3E}">
        <p14:creationId xmlns:p14="http://schemas.microsoft.com/office/powerpoint/2010/main" val="324892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1385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Yuvarlatılmış Dikdörtgen 12"/>
          <p:cNvSpPr/>
          <p:nvPr/>
        </p:nvSpPr>
        <p:spPr>
          <a:xfrm>
            <a:off x="210204" y="2901753"/>
            <a:ext cx="3801357" cy="11076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3600" dirty="0">
                <a:solidFill>
                  <a:schemeClr val="tx1"/>
                </a:solidFill>
              </a:rPr>
              <a:t>Sağlığı Tehdit Eden Hastalıklar</a:t>
            </a:r>
          </a:p>
        </p:txBody>
      </p:sp>
      <p:sp>
        <p:nvSpPr>
          <p:cNvPr id="16" name="Oval 15"/>
          <p:cNvSpPr/>
          <p:nvPr/>
        </p:nvSpPr>
        <p:spPr>
          <a:xfrm>
            <a:off x="4849761" y="2443943"/>
            <a:ext cx="4894213" cy="2457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u="sng" dirty="0" smtClean="0"/>
              <a:t>*DSÖ 2019</a:t>
            </a:r>
          </a:p>
          <a:p>
            <a:pPr algn="ctr"/>
            <a:r>
              <a:rPr lang="tr-TR" dirty="0" smtClean="0"/>
              <a:t>Hava kirliliği</a:t>
            </a:r>
          </a:p>
          <a:p>
            <a:pPr algn="ctr"/>
            <a:r>
              <a:rPr lang="tr-TR" dirty="0" smtClean="0"/>
              <a:t>Salgın hastalıklar</a:t>
            </a:r>
          </a:p>
          <a:p>
            <a:pPr algn="ctr"/>
            <a:r>
              <a:rPr lang="tr-TR" dirty="0" smtClean="0"/>
              <a:t>Yetersiz sağlık hizmeti</a:t>
            </a:r>
          </a:p>
          <a:p>
            <a:pPr algn="ctr"/>
            <a:r>
              <a:rPr lang="tr-TR" dirty="0" smtClean="0"/>
              <a:t>Sağlıksız yaşam ortamı</a:t>
            </a:r>
          </a:p>
          <a:p>
            <a:pPr algn="ctr"/>
            <a:r>
              <a:rPr lang="tr-TR" dirty="0" smtClean="0"/>
              <a:t>Kronik hastalıklar</a:t>
            </a:r>
          </a:p>
          <a:p>
            <a:pPr algn="ctr"/>
            <a:endParaRPr lang="tr-TR" sz="1050" dirty="0" smtClean="0"/>
          </a:p>
        </p:txBody>
      </p:sp>
      <p:sp>
        <p:nvSpPr>
          <p:cNvPr id="14" name="Chevron 26"/>
          <p:cNvSpPr/>
          <p:nvPr/>
        </p:nvSpPr>
        <p:spPr>
          <a:xfrm>
            <a:off x="39190" y="1792637"/>
            <a:ext cx="5129928" cy="662034"/>
          </a:xfrm>
          <a:prstGeom prst="chevron">
            <a:avLst>
              <a:gd name="adj" fmla="val 54651"/>
            </a:avLst>
          </a:prstGeom>
          <a:gradFill flip="none" rotWithShape="1">
            <a:gsLst>
              <a:gs pos="1000">
                <a:srgbClr val="272848"/>
              </a:gs>
              <a:gs pos="100000">
                <a:srgbClr val="3CBBB9"/>
              </a:gs>
              <a:gs pos="51000">
                <a:schemeClr val="accent5"/>
              </a:gs>
            </a:gsLst>
            <a:lin ang="15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Gereklilikler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0 Dikdörtgen"/>
          <p:cNvSpPr/>
          <p:nvPr/>
        </p:nvSpPr>
        <p:spPr>
          <a:xfrm>
            <a:off x="39190" y="84465"/>
            <a:ext cx="12152810" cy="1185667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Sağlık </a:t>
            </a:r>
            <a:r>
              <a:rPr lang="tr-TR" sz="4400" b="1" dirty="0">
                <a:solidFill>
                  <a:schemeClr val="bg1"/>
                </a:solidFill>
              </a:rPr>
              <a:t>Hizmetleri ve Yönetiminde </a:t>
            </a:r>
            <a:endParaRPr lang="tr-TR" sz="4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</a:t>
            </a:r>
            <a:r>
              <a:rPr lang="tr-TR" sz="4400" b="1" dirty="0">
                <a:solidFill>
                  <a:schemeClr val="bg1"/>
                </a:solidFill>
              </a:rPr>
              <a:t>Zeka Kullanımı</a:t>
            </a:r>
          </a:p>
        </p:txBody>
      </p:sp>
    </p:spTree>
    <p:extLst>
      <p:ext uri="{BB962C8B-B14F-4D97-AF65-F5344CB8AC3E}">
        <p14:creationId xmlns:p14="http://schemas.microsoft.com/office/powerpoint/2010/main" val="25406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Yuvarlatılmış Dikdörtgen 13"/>
          <p:cNvSpPr/>
          <p:nvPr/>
        </p:nvSpPr>
        <p:spPr>
          <a:xfrm>
            <a:off x="124168" y="3718532"/>
            <a:ext cx="3887393" cy="16404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3600" dirty="0" smtClean="0"/>
              <a:t>Kaliteli yaşam standardında düşüklük</a:t>
            </a:r>
            <a:endParaRPr lang="tr-TR" sz="3600" dirty="0"/>
          </a:p>
        </p:txBody>
      </p:sp>
      <p:sp>
        <p:nvSpPr>
          <p:cNvPr id="16" name="Oval 15"/>
          <p:cNvSpPr/>
          <p:nvPr/>
        </p:nvSpPr>
        <p:spPr>
          <a:xfrm>
            <a:off x="4849761" y="3327597"/>
            <a:ext cx="5385582" cy="2416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Artmış tütün ve alkol ürünleri kullanımı</a:t>
            </a:r>
          </a:p>
          <a:p>
            <a:pPr algn="ctr"/>
            <a:r>
              <a:rPr lang="tr-TR" dirty="0" smtClean="0"/>
              <a:t>Sağlıksız beslenme</a:t>
            </a:r>
          </a:p>
          <a:p>
            <a:pPr algn="ctr"/>
            <a:r>
              <a:rPr lang="tr-TR" dirty="0" smtClean="0"/>
              <a:t>Fiziksel hareketsizlik</a:t>
            </a:r>
          </a:p>
          <a:p>
            <a:pPr algn="ctr"/>
            <a:r>
              <a:rPr lang="tr-TR" dirty="0" smtClean="0"/>
              <a:t>Hava kirliliği</a:t>
            </a:r>
          </a:p>
        </p:txBody>
      </p:sp>
      <p:sp>
        <p:nvSpPr>
          <p:cNvPr id="13" name="Chevron 26"/>
          <p:cNvSpPr/>
          <p:nvPr/>
        </p:nvSpPr>
        <p:spPr>
          <a:xfrm>
            <a:off x="0" y="1847584"/>
            <a:ext cx="5129928" cy="662034"/>
          </a:xfrm>
          <a:prstGeom prst="chevron">
            <a:avLst>
              <a:gd name="adj" fmla="val 54651"/>
            </a:avLst>
          </a:prstGeom>
          <a:gradFill flip="none" rotWithShape="1">
            <a:gsLst>
              <a:gs pos="1000">
                <a:srgbClr val="272848"/>
              </a:gs>
              <a:gs pos="100000">
                <a:srgbClr val="3CBBB9"/>
              </a:gs>
              <a:gs pos="51000">
                <a:schemeClr val="accent5"/>
              </a:gs>
            </a:gsLst>
            <a:lin ang="15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Gereklilikler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0 Dikdörtgen"/>
          <p:cNvSpPr/>
          <p:nvPr/>
        </p:nvSpPr>
        <p:spPr>
          <a:xfrm>
            <a:off x="39190" y="84465"/>
            <a:ext cx="12152810" cy="1185667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Sağlık </a:t>
            </a:r>
            <a:r>
              <a:rPr lang="tr-TR" sz="4400" b="1" dirty="0">
                <a:solidFill>
                  <a:schemeClr val="bg1"/>
                </a:solidFill>
              </a:rPr>
              <a:t>Hizmetleri ve Yönetiminde </a:t>
            </a:r>
            <a:endParaRPr lang="tr-TR" sz="4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</a:t>
            </a:r>
            <a:r>
              <a:rPr lang="tr-TR" sz="4400" b="1" dirty="0">
                <a:solidFill>
                  <a:schemeClr val="bg1"/>
                </a:solidFill>
              </a:rPr>
              <a:t>Zeka Kullanımı</a:t>
            </a:r>
          </a:p>
        </p:txBody>
      </p:sp>
    </p:spTree>
    <p:extLst>
      <p:ext uri="{BB962C8B-B14F-4D97-AF65-F5344CB8AC3E}">
        <p14:creationId xmlns:p14="http://schemas.microsoft.com/office/powerpoint/2010/main" val="42070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4"/>
          <p:cNvCxnSpPr/>
          <p:nvPr/>
        </p:nvCxnSpPr>
        <p:spPr>
          <a:xfrm>
            <a:off x="0" y="6475573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116020" y="4396324"/>
            <a:ext cx="3895541" cy="9626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3600" dirty="0" smtClean="0">
                <a:solidFill>
                  <a:schemeClr val="tx1"/>
                </a:solidFill>
              </a:rPr>
              <a:t>Maliyet Artışı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11870" y="4204163"/>
            <a:ext cx="3641485" cy="134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Uzun süreli tedaviler</a:t>
            </a:r>
          </a:p>
          <a:p>
            <a:pPr algn="ctr"/>
            <a:r>
              <a:rPr lang="tr-TR" dirty="0" smtClean="0"/>
              <a:t>Salgın hastalıklar</a:t>
            </a:r>
          </a:p>
        </p:txBody>
      </p:sp>
      <p:sp>
        <p:nvSpPr>
          <p:cNvPr id="13" name="Chevron 26"/>
          <p:cNvSpPr/>
          <p:nvPr/>
        </p:nvSpPr>
        <p:spPr>
          <a:xfrm>
            <a:off x="39190" y="1843662"/>
            <a:ext cx="5129928" cy="662034"/>
          </a:xfrm>
          <a:prstGeom prst="chevron">
            <a:avLst>
              <a:gd name="adj" fmla="val 54651"/>
            </a:avLst>
          </a:prstGeom>
          <a:gradFill flip="none" rotWithShape="1">
            <a:gsLst>
              <a:gs pos="1000">
                <a:srgbClr val="272848"/>
              </a:gs>
              <a:gs pos="100000">
                <a:srgbClr val="3CBBB9"/>
              </a:gs>
              <a:gs pos="51000">
                <a:schemeClr val="accent5"/>
              </a:gs>
            </a:gsLst>
            <a:lin ang="15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1577" tIns="30788" rIns="61577" bIns="307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10668" eaLnBrk="0" hangingPunct="0">
              <a:lnSpc>
                <a:spcPct val="90000"/>
              </a:lnSpc>
            </a:pPr>
            <a:r>
              <a:rPr lang="tr-TR" sz="3600" b="1" dirty="0" smtClean="0">
                <a:solidFill>
                  <a:schemeClr val="bg1"/>
                </a:solidFill>
              </a:rPr>
              <a:t>Gereklilikler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0 Dikdörtgen"/>
          <p:cNvSpPr/>
          <p:nvPr/>
        </p:nvSpPr>
        <p:spPr>
          <a:xfrm>
            <a:off x="39190" y="84465"/>
            <a:ext cx="12152810" cy="1185667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86000">
                <a:srgbClr val="395EA6"/>
              </a:gs>
              <a:gs pos="24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Sağlık </a:t>
            </a:r>
            <a:r>
              <a:rPr lang="tr-TR" sz="4400" b="1" dirty="0">
                <a:solidFill>
                  <a:schemeClr val="bg1"/>
                </a:solidFill>
              </a:rPr>
              <a:t>Hizmetleri ve Yönetiminde </a:t>
            </a:r>
            <a:endParaRPr lang="tr-TR" sz="4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tr-TR" sz="4400" b="1" dirty="0" smtClean="0">
                <a:solidFill>
                  <a:schemeClr val="bg1"/>
                </a:solidFill>
              </a:rPr>
              <a:t>Yapay </a:t>
            </a:r>
            <a:r>
              <a:rPr lang="tr-TR" sz="4400" b="1" dirty="0">
                <a:solidFill>
                  <a:schemeClr val="bg1"/>
                </a:solidFill>
              </a:rPr>
              <a:t>Zeka Kullanımı</a:t>
            </a:r>
          </a:p>
        </p:txBody>
      </p:sp>
    </p:spTree>
    <p:extLst>
      <p:ext uri="{BB962C8B-B14F-4D97-AF65-F5344CB8AC3E}">
        <p14:creationId xmlns:p14="http://schemas.microsoft.com/office/powerpoint/2010/main" val="133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0 Dikdörtgen"/>
          <p:cNvSpPr/>
          <p:nvPr/>
        </p:nvSpPr>
        <p:spPr>
          <a:xfrm>
            <a:off x="0" y="3616050"/>
            <a:ext cx="12192000" cy="3220040"/>
          </a:xfrm>
          <a:prstGeom prst="rect">
            <a:avLst/>
          </a:prstGeom>
          <a:gradFill flip="none" rotWithShape="1">
            <a:gsLst>
              <a:gs pos="6000">
                <a:srgbClr val="395EA6">
                  <a:alpha val="0"/>
                </a:srgbClr>
              </a:gs>
              <a:gs pos="73000">
                <a:srgbClr val="395EA6"/>
              </a:gs>
              <a:gs pos="31000">
                <a:srgbClr val="395EA6"/>
              </a:gs>
              <a:gs pos="100000">
                <a:srgbClr val="4C78CA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YOZGAT ŞEHİR HASTANESİ</a:t>
            </a:r>
          </a:p>
          <a:p>
            <a:pPr algn="ctr">
              <a:defRPr/>
            </a:pPr>
            <a:r>
              <a:rPr lang="tr-TR" sz="3600" b="1" dirty="0" smtClean="0">
                <a:solidFill>
                  <a:schemeClr val="bg1"/>
                </a:solidFill>
              </a:rPr>
              <a:t>YAPAY ZEKA UYGULAMALARI</a:t>
            </a:r>
            <a:endParaRPr lang="tr-TR" sz="3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4"/>
          <p:cNvCxnSpPr/>
          <p:nvPr/>
        </p:nvCxnSpPr>
        <p:spPr>
          <a:xfrm>
            <a:off x="0" y="3571545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FFFF00"/>
                </a:gs>
                <a:gs pos="58000">
                  <a:schemeClr val="accent1">
                    <a:lumMod val="75000"/>
                  </a:schemeClr>
                </a:gs>
                <a:gs pos="100000">
                  <a:srgbClr val="C00000"/>
                </a:gs>
              </a:gsLst>
              <a:lin ang="10800000" scaled="1"/>
              <a:tileRect/>
            </a:gradFill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6"/>
            <a:ext cx="1719293" cy="1468748"/>
          </a:xfrm>
          <a:prstGeom prst="rect">
            <a:avLst/>
          </a:prstGeom>
          <a:noFill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429" y="6137435"/>
            <a:ext cx="3028713" cy="67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03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395</Words>
  <Application>Microsoft Office PowerPoint</Application>
  <PresentationFormat>Geniş ekran</PresentationFormat>
  <Paragraphs>109</Paragraphs>
  <Slides>24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İSMAİL ŞİMŞEK</cp:lastModifiedBy>
  <cp:revision>46</cp:revision>
  <dcterms:modified xsi:type="dcterms:W3CDTF">2021-11-19T05:50:40Z</dcterms:modified>
</cp:coreProperties>
</file>