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74" r:id="rId5"/>
    <p:sldId id="289" r:id="rId6"/>
    <p:sldId id="276" r:id="rId7"/>
    <p:sldId id="277" r:id="rId8"/>
    <p:sldId id="278" r:id="rId9"/>
    <p:sldId id="275" r:id="rId10"/>
    <p:sldId id="290" r:id="rId11"/>
    <p:sldId id="279" r:id="rId12"/>
    <p:sldId id="291" r:id="rId13"/>
    <p:sldId id="280" r:id="rId14"/>
    <p:sldId id="292" r:id="rId15"/>
    <p:sldId id="282" r:id="rId16"/>
    <p:sldId id="283" r:id="rId17"/>
    <p:sldId id="284" r:id="rId18"/>
    <p:sldId id="285" r:id="rId19"/>
    <p:sldId id="286" r:id="rId20"/>
    <p:sldId id="26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os Yururdurmaz" initials="FY" lastIdx="1" clrIdx="0">
    <p:extLst>
      <p:ext uri="{19B8F6BF-5375-455C-9EA6-DF929625EA0E}">
        <p15:presenceInfo xmlns:p15="http://schemas.microsoft.com/office/powerpoint/2012/main" userId="S-1-5-21-1255743862-397788934-3777942471-1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AFABAB"/>
    <a:srgbClr val="1226AA"/>
    <a:srgbClr val="6380A4"/>
    <a:srgbClr val="005CA7"/>
    <a:srgbClr val="009DDC"/>
    <a:srgbClr val="CC4828"/>
    <a:srgbClr val="699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9" autoAdjust="0"/>
  </p:normalViewPr>
  <p:slideViewPr>
    <p:cSldViewPr snapToGrid="0">
      <p:cViewPr varScale="1">
        <p:scale>
          <a:sx n="105" d="100"/>
          <a:sy n="105" d="100"/>
        </p:scale>
        <p:origin x="79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5:53:50.86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2060-3376-41A8-86B3-449A3367506B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0C02-7A66-4266-B0C0-072423EE2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50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0C02-7A66-4266-B0C0-072423EE2A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8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0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2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59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9A9-FFB0-4A38-B7F4-F24086F5473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26DF-C78C-48A8-9FF4-252B6C122B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0A60-ADF5-4216-BDDE-16F7479EA3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4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7C4-31E1-40FA-8D1B-A23E7DA599A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7B0-B419-4257-81D5-C612FE32563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6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72D3-FF36-4352-AE3F-B337592295B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0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1FF5-A063-43BA-8992-668C4C7BDB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4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DE0F-2B35-4DD9-A013-CB5FA5795FC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8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69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E64B-63F4-43FC-98E0-2A58F828F26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B57-C057-40AE-86FB-4B6BF2D659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7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40D0-BCE6-4C25-9079-478AD08434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7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6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0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42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81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6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036D-9D99-4F33-9E33-EE60A7320841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B68C-464C-46E6-B0F9-AD23C53AE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2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6440F189-C95B-44D8-97AD-58B89311E6C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1219140"/>
              <a:t>12.11.2021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053367" y="-5264678"/>
            <a:ext cx="7355284" cy="8031093"/>
            <a:chOff x="0" y="0"/>
            <a:chExt cx="6209994" cy="5372100"/>
          </a:xfrm>
          <a:solidFill>
            <a:srgbClr val="1226AA">
              <a:alpha val="69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09994" cy="5372100"/>
            </a:xfrm>
            <a:custGeom>
              <a:avLst/>
              <a:gdLst/>
              <a:ahLst/>
              <a:cxnLst/>
              <a:rect l="l" t="t" r="r" b="b"/>
              <a:pathLst>
                <a:path w="6209994" h="5372100">
                  <a:moveTo>
                    <a:pt x="465932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9325" y="5372100"/>
                  </a:lnTo>
                  <a:lnTo>
                    <a:pt x="6209994" y="2686050"/>
                  </a:lnTo>
                  <a:lnTo>
                    <a:pt x="4659324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161008" y="2648921"/>
            <a:ext cx="11720121" cy="8771671"/>
            <a:chOff x="0" y="0"/>
            <a:chExt cx="7177842" cy="5372100"/>
          </a:xfrm>
          <a:solidFill>
            <a:schemeClr val="bg1">
              <a:alpha val="88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7177842" cy="5372100"/>
            </a:xfrm>
            <a:custGeom>
              <a:avLst/>
              <a:gdLst/>
              <a:ahLst/>
              <a:cxnLst/>
              <a:rect l="l" t="t" r="r" b="b"/>
              <a:pathLst>
                <a:path w="7177842" h="5372100">
                  <a:moveTo>
                    <a:pt x="562717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627172" y="5372100"/>
                  </a:lnTo>
                  <a:lnTo>
                    <a:pt x="7177842" y="2686050"/>
                  </a:lnTo>
                  <a:lnTo>
                    <a:pt x="5627172" y="0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-2659944" y="1375625"/>
            <a:ext cx="620428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tr-TR" sz="3600" spc="199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HOŞGELDİNİZ</a:t>
            </a:r>
            <a:endParaRPr lang="en-US" sz="3600" spc="199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82320" y="5541220"/>
            <a:ext cx="6717160" cy="4451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tr-TR" sz="4400" b="1" spc="70" dirty="0" smtClean="0">
                <a:solidFill>
                  <a:srgbClr val="1836B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İYİ UYGULAMA ÖRNEĞİ</a:t>
            </a:r>
            <a:endParaRPr lang="tr-TR" sz="4400" b="1" spc="70" dirty="0">
              <a:solidFill>
                <a:srgbClr val="1836B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342073" y="2846229"/>
            <a:ext cx="390286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tr-TR" sz="20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T.C SAĞLIK BAKANLIĞI</a:t>
            </a:r>
          </a:p>
          <a:p>
            <a:pPr defTabSz="1219140"/>
            <a:r>
              <a:rPr lang="tr-TR" sz="15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İZMİR İL SAĞLIK MÜDÜRLÜĞÜ</a:t>
            </a:r>
          </a:p>
          <a:p>
            <a:pPr defTabSz="1219140"/>
            <a:r>
              <a:rPr lang="tr-TR" sz="28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TİRE DEVLET HASTANESİ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32" y="2794000"/>
            <a:ext cx="1168341" cy="114316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027284" y="4866820"/>
            <a:ext cx="4266809" cy="461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67"/>
              </a:lnSpc>
            </a:pPr>
            <a:r>
              <a:rPr lang="tr-TR" b="1" spc="70" dirty="0">
                <a:solidFill>
                  <a:srgbClr val="1836B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Hastane Yöneticisi : </a:t>
            </a:r>
            <a:r>
              <a:rPr lang="tr-TR" b="1" spc="70" dirty="0" err="1">
                <a:solidFill>
                  <a:srgbClr val="1836B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Op.Dr.Fatih</a:t>
            </a:r>
            <a:r>
              <a:rPr lang="tr-TR" b="1" spc="70" dirty="0">
                <a:solidFill>
                  <a:srgbClr val="1836B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HAYALİ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3" y="3893911"/>
            <a:ext cx="2967412" cy="822220"/>
          </a:xfrm>
          <a:prstGeom prst="rect">
            <a:avLst/>
          </a:prstGeom>
        </p:spPr>
      </p:pic>
      <p:pic>
        <p:nvPicPr>
          <p:cNvPr id="17" name="Grafik 7">
            <a:extLst>
              <a:ext uri="{FF2B5EF4-FFF2-40B4-BE49-F238E27FC236}">
                <a16:creationId xmlns:a16="http://schemas.microsoft.com/office/drawing/2014/main" xmlns="" id="{8C70E415-82EE-3D43-8F18-4C7DF1B59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56" y="132156"/>
            <a:ext cx="3469140" cy="14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6790" b="8836"/>
          <a:stretch/>
        </p:blipFill>
        <p:spPr>
          <a:xfrm>
            <a:off x="0" y="366411"/>
            <a:ext cx="12192000" cy="5786362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SET KABUL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1741714" y="845159"/>
            <a:ext cx="7286173" cy="2870498"/>
            <a:chOff x="1741714" y="845159"/>
            <a:chExt cx="7286173" cy="2870498"/>
          </a:xfrm>
        </p:grpSpPr>
        <p:sp>
          <p:nvSpPr>
            <p:cNvPr id="5" name="Dikdörtgen 4"/>
            <p:cNvSpPr/>
            <p:nvPr/>
          </p:nvSpPr>
          <p:spPr>
            <a:xfrm>
              <a:off x="1741714" y="2772006"/>
              <a:ext cx="4064000" cy="9436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Sterilizasyon biriminde fiziksel olarak teslim edilen set barkodu okutularak HBYS üzerinden teslim alınır. </a:t>
              </a: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4920343" y="1567543"/>
              <a:ext cx="885371" cy="7257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5457372" y="845159"/>
              <a:ext cx="3570515" cy="24341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şağı Ok 10"/>
            <p:cNvSpPr/>
            <p:nvPr/>
          </p:nvSpPr>
          <p:spPr>
            <a:xfrm>
              <a:off x="5457371" y="1137634"/>
              <a:ext cx="348343" cy="3773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şağı Ok 11"/>
            <p:cNvSpPr/>
            <p:nvPr/>
          </p:nvSpPr>
          <p:spPr>
            <a:xfrm>
              <a:off x="5457370" y="2354001"/>
              <a:ext cx="348343" cy="3773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6427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6790" b="8836"/>
          <a:stretch/>
        </p:blipFill>
        <p:spPr>
          <a:xfrm>
            <a:off x="0" y="366411"/>
            <a:ext cx="12192000" cy="5786362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SET KABUL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1741714" y="1567543"/>
            <a:ext cx="4064000" cy="2148114"/>
            <a:chOff x="1741714" y="1567543"/>
            <a:chExt cx="4064000" cy="2148114"/>
          </a:xfrm>
        </p:grpSpPr>
        <p:sp>
          <p:nvSpPr>
            <p:cNvPr id="5" name="Dikdörtgen 4"/>
            <p:cNvSpPr/>
            <p:nvPr/>
          </p:nvSpPr>
          <p:spPr>
            <a:xfrm>
              <a:off x="1741714" y="2772006"/>
              <a:ext cx="4064000" cy="9436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dirty="0"/>
                <a:t>Sterilizasyon biriminde fiziksel olarak teslim edilen set barkodu okutularak HBYS üzerinden teslim alınır. </a:t>
              </a: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4920343" y="1567543"/>
              <a:ext cx="885371" cy="7257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Aşağı Ok 6"/>
            <p:cNvSpPr/>
            <p:nvPr/>
          </p:nvSpPr>
          <p:spPr>
            <a:xfrm rot="10800000">
              <a:off x="5181599" y="2322062"/>
              <a:ext cx="333829" cy="39740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" name="Dikdörtgen 8"/>
          <p:cNvSpPr/>
          <p:nvPr/>
        </p:nvSpPr>
        <p:spPr>
          <a:xfrm>
            <a:off x="0" y="366410"/>
            <a:ext cx="12192000" cy="5366123"/>
          </a:xfrm>
          <a:prstGeom prst="rect">
            <a:avLst/>
          </a:prstGeom>
          <a:solidFill>
            <a:srgbClr val="AFABAB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" y="447831"/>
            <a:ext cx="4256826" cy="567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1" y="1935886"/>
            <a:ext cx="1902689" cy="190268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51" y="1275146"/>
            <a:ext cx="5361518" cy="402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16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/>
          <a:srcRect t="8060" b="7848"/>
          <a:stretch/>
        </p:blipFill>
        <p:spPr>
          <a:xfrm>
            <a:off x="0" y="366411"/>
            <a:ext cx="12192000" cy="57295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YIKAMA İŞLEMİ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885950" y="2894394"/>
            <a:ext cx="3638550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Setler okutulur, Cihaz ve Programı Seçilerek yıkama işlemine alınır. Yıkama esnasında </a:t>
            </a:r>
            <a:r>
              <a:rPr lang="tr-TR" dirty="0" smtClean="0">
                <a:solidFill>
                  <a:schemeClr val="accent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Cihaz Test</a:t>
            </a:r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İşlemleri de yapılmaktadır.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1357312" y="1571625"/>
            <a:ext cx="4329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2933700" y="1647825"/>
            <a:ext cx="0" cy="12370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2933700" y="4094723"/>
            <a:ext cx="0" cy="1389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5686425" y="1663065"/>
            <a:ext cx="1255395" cy="1581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0600" b="7848"/>
          <a:stretch/>
        </p:blipFill>
        <p:spPr>
          <a:xfrm>
            <a:off x="0" y="366410"/>
            <a:ext cx="12192000" cy="5592838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PAKETLEME İŞLEMİ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85950" y="2894394"/>
            <a:ext cx="3585936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Yıkama işlemi biten setler Paketlenir ve Termal </a:t>
            </a:r>
            <a:r>
              <a:rPr lang="tr-TR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barkodlanır</a:t>
            </a:r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Sterilizasyona Hazır hale getirilir.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357312" y="1571625"/>
            <a:ext cx="4329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V="1">
            <a:off x="2933700" y="1647825"/>
            <a:ext cx="0" cy="12370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20" y="2127439"/>
            <a:ext cx="5966630" cy="447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ikdörtgen 12"/>
          <p:cNvSpPr/>
          <p:nvPr/>
        </p:nvSpPr>
        <p:spPr>
          <a:xfrm>
            <a:off x="5686425" y="1647825"/>
            <a:ext cx="1273175" cy="13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11315700" y="1361433"/>
            <a:ext cx="711200" cy="17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karı Ok 14"/>
          <p:cNvSpPr/>
          <p:nvPr/>
        </p:nvSpPr>
        <p:spPr>
          <a:xfrm>
            <a:off x="6323012" y="1816099"/>
            <a:ext cx="280988" cy="32831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karı Ok 15"/>
          <p:cNvSpPr/>
          <p:nvPr/>
        </p:nvSpPr>
        <p:spPr>
          <a:xfrm>
            <a:off x="11366500" y="1571625"/>
            <a:ext cx="278545" cy="5558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4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STERİLİZASYON İŞLEMİ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0600" b="6296"/>
          <a:stretch/>
        </p:blipFill>
        <p:spPr>
          <a:xfrm>
            <a:off x="0" y="366410"/>
            <a:ext cx="12194749" cy="570056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85949" y="2894394"/>
            <a:ext cx="3643994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Setler okutulur, Cihaz ve Programı Seçilerek Sterilizasyon işlemine alınır. Sterilizasyon esnasında </a:t>
            </a:r>
            <a:r>
              <a:rPr lang="tr-TR" dirty="0" smtClean="0">
                <a:solidFill>
                  <a:schemeClr val="accent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Cihaz Test</a:t>
            </a:r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İşlemleri de yapılmaktadır.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933700" y="1821180"/>
            <a:ext cx="0" cy="10636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2933700" y="4094723"/>
            <a:ext cx="0" cy="1389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5686425" y="1663065"/>
            <a:ext cx="1255395" cy="1581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1357312" y="1821180"/>
            <a:ext cx="4329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6843061" y="2270459"/>
            <a:ext cx="4433206" cy="44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0458" b="6437"/>
          <a:stretch/>
        </p:blipFill>
        <p:spPr>
          <a:xfrm>
            <a:off x="0" y="366410"/>
            <a:ext cx="12194746" cy="5700561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TEMİZ ODA GİRİŞ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85948" y="2894394"/>
            <a:ext cx="3886201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Sterilizasyon işlemi biten setler barkod okutularak Temiz Oda girişi yapılır.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2933700" y="1915886"/>
            <a:ext cx="0" cy="9689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1371826" y="1915886"/>
            <a:ext cx="4329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0649" b="5833"/>
          <a:stretch/>
        </p:blipFill>
        <p:spPr>
          <a:xfrm>
            <a:off x="0" y="366410"/>
            <a:ext cx="12192000" cy="5727701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TEMİZ ODA ÇIKIŞ VE SERVİS TESLİM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3998" y="4128908"/>
            <a:ext cx="4076701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Steril odadan birime teslime dilecek setler barkod okutularak sistem üzerinden ve fiziksel olarak teslimi yapılır.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2933700" y="2487387"/>
            <a:ext cx="0" cy="16415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1371826" y="2487386"/>
            <a:ext cx="4329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1069371"/>
            <a:ext cx="4114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30885" t="35556" r="41302" b="32592"/>
          <a:stretch/>
        </p:blipFill>
        <p:spPr>
          <a:xfrm>
            <a:off x="590550" y="978691"/>
            <a:ext cx="5086350" cy="3276600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CİHAZ TEST İŞLEMLERİ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90550" y="4497940"/>
            <a:ext cx="4648202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Sterilizasyon birimindeki kullanılan cihazlar kullanımdan önce ve kullanım sırasında çeşitli testlerden geçmektedir. Bu testlerin hepsi HBYS üzerinden takip edilebilir.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3905250" y="4057650"/>
            <a:ext cx="0" cy="440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Test or exam icon can be used as logo Royalty Free Vector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4122" r="10067" b="10585"/>
          <a:stretch/>
        </p:blipFill>
        <p:spPr bwMode="auto">
          <a:xfrm>
            <a:off x="6670011" y="366410"/>
            <a:ext cx="5521989" cy="64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104775" y="522853"/>
            <a:ext cx="6229350" cy="56683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Sterilizasyon modülü sayesinde set ve aletlerin kirli teslimden hastaya kullanılana kadar geçen zaman içerisinde kayıp, bozuk, steril/değil durumlarını izlemek ve analiz edebilmekteyiz.</a:t>
            </a:r>
          </a:p>
          <a:p>
            <a:pPr marL="0" indent="0" algn="just">
              <a:buNone/>
            </a:pPr>
            <a:endParaRPr lang="tr-T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tr-T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Kirli aletlerde teslim ederken hasta barkodu okutulması sayesinde herhangi bir enfeksiyon durumunda iz sürmede kolaylık sağlamaktadır. </a:t>
            </a:r>
          </a:p>
          <a:p>
            <a:pPr marL="0" indent="0" algn="just">
              <a:buNone/>
            </a:pP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tr-T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Birim </a:t>
            </a:r>
            <a:r>
              <a:rPr lang="tr-T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r>
              <a:rPr lang="tr-T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ekranı ile de birimler setlerinin durumlarını takip edilebilmektedirler. </a:t>
            </a:r>
          </a:p>
          <a:p>
            <a:pPr marL="0" indent="0" algn="just">
              <a:buNone/>
            </a:pPr>
            <a:endParaRPr lang="tr-T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tr-T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Sterilizasyonun kirli teslimden, steril teslim alanına kadar süreçleri kayıt altına alındığında kişisel, cihaz ve zamansal hatalar kısa sürede tespit edilip çözüme ulaştırılabilmektedir.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STERİLİZASYON MODÜLÜ FAYDALARI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Picture 16" descr="uygunluk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250" y="2749719"/>
            <a:ext cx="5059363" cy="2891064"/>
          </a:xfrm>
          <a:prstGeom prst="rect">
            <a:avLst/>
          </a:prstGeom>
          <a:noFill/>
        </p:spPr>
      </p:pic>
      <p:pic>
        <p:nvPicPr>
          <p:cNvPr id="7" name="Picture 4" descr="&amp;Idot;lgili res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624" y="1132103"/>
            <a:ext cx="1594067" cy="2435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892209" y="2369901"/>
            <a:ext cx="10295810" cy="8917133"/>
            <a:chOff x="0" y="0"/>
            <a:chExt cx="6202680" cy="5372100"/>
          </a:xfrm>
          <a:solidFill>
            <a:srgbClr val="1226AA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Dikdörtgen 15"/>
          <p:cNvSpPr/>
          <p:nvPr/>
        </p:nvSpPr>
        <p:spPr>
          <a:xfrm>
            <a:off x="5918200" y="3498802"/>
            <a:ext cx="6731000" cy="18224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401039" y="232616"/>
            <a:ext cx="4435638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tr-TR" sz="20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T.C SAĞLIK BAKANLIĞI</a:t>
            </a:r>
          </a:p>
          <a:p>
            <a:pPr defTabSz="1219140"/>
            <a:r>
              <a:rPr lang="tr-TR" sz="15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İZMİR İL SAĞLIK MÜDÜRLÜĞÜ</a:t>
            </a:r>
          </a:p>
          <a:p>
            <a:pPr defTabSz="1219140"/>
            <a:r>
              <a:rPr lang="tr-TR" sz="32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TİRE DEVLET HASTANESİ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53" y="116500"/>
            <a:ext cx="1603586" cy="1569026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7477145" y="5344282"/>
            <a:ext cx="352026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tr-TR" sz="3600" spc="199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TEŞEKKÜRLER</a:t>
            </a:r>
            <a:endParaRPr lang="en-US" sz="3600" spc="199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660" y="4231288"/>
            <a:ext cx="462939" cy="4526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84" y="3651398"/>
            <a:ext cx="462939" cy="4526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45" y="3651398"/>
            <a:ext cx="462939" cy="4526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023" y="3662060"/>
            <a:ext cx="462939" cy="45265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8934990" y="48116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tiredh.hh@saglik.gov.tr</a:t>
            </a:r>
            <a:endParaRPr lang="tr-TR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6" name="Picture 4" descr="email-logo-png | Çulha İletişim ve Bilişim Hizmetle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25" y="4799086"/>
            <a:ext cx="422733" cy="4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8934990" y="3662060"/>
            <a:ext cx="122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izmirtiredh</a:t>
            </a:r>
            <a:endParaRPr lang="tr-TR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934990" y="4245339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tiredevlethastanesi</a:t>
            </a:r>
            <a:endParaRPr lang="tr-TR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2024603" y="-418351"/>
            <a:ext cx="9005974" cy="7798768"/>
            <a:chOff x="0" y="0"/>
            <a:chExt cx="4282440" cy="3708400"/>
          </a:xfrm>
          <a:blipFill>
            <a:blip r:embed="rId8"/>
            <a:stretch>
              <a:fillRect l="-14865" r="-14865"/>
            </a:stretch>
          </a:blip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9"/>
              <a:stretch>
                <a:fillRect l="-14865" r="-14865"/>
              </a:stretch>
            </a:blipFill>
          </p:spPr>
        </p:sp>
      </p:grpSp>
      <p:pic>
        <p:nvPicPr>
          <p:cNvPr id="24" name="Resi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74" y="1262489"/>
            <a:ext cx="2219248" cy="6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0" y="2751310"/>
            <a:ext cx="12192000" cy="1642534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YENİ STERİLİZASYON MODÜLÜ</a:t>
            </a:r>
            <a:endParaRPr lang="tr-TR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1026" name="Picture 2" descr="Dental Sterilizasyon Açısından Kullanılan Cihaz ve Aletler Kaça Ayrılı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19" y="264600"/>
            <a:ext cx="3675761" cy="273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1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0846" r="723" b="4420"/>
          <a:stretch/>
        </p:blipFill>
        <p:spPr>
          <a:xfrm>
            <a:off x="0" y="366410"/>
            <a:ext cx="12192000" cy="58534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DASHBOARD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63657" y="580118"/>
            <a:ext cx="5428343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Sterilizasyon biriminin kullandığı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ekranında aletlere veya setlere ait kirli teslim, yıkama, paketleme, steril edilme, kayıp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 arızalı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başlıklarının toplamları sayısal ve grafiksel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olarak görülmektedir.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tr-TR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 ekranında sterilizasyon tüm set/alet aşamalarını görürken. Birimler sadece kendilerine ait setlerin durumlarını izleyebilmektedir.</a:t>
            </a:r>
            <a:endParaRPr lang="tr-TR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35314" y="580118"/>
            <a:ext cx="5428343" cy="1059543"/>
          </a:xfrm>
          <a:prstGeom prst="rect">
            <a:avLst/>
          </a:prstGeom>
          <a:solidFill>
            <a:srgbClr val="FF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3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0846" r="723" b="4420"/>
          <a:stretch/>
        </p:blipFill>
        <p:spPr>
          <a:xfrm>
            <a:off x="0" y="366410"/>
            <a:ext cx="12192000" cy="58534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AŞAMALAR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18759" y="537029"/>
            <a:ext cx="10844213" cy="5682796"/>
          </a:xfrm>
          <a:prstGeom prst="rect">
            <a:avLst/>
          </a:prstGeom>
          <a:solidFill>
            <a:srgbClr val="AFABAB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0" y="537029"/>
            <a:ext cx="5689600" cy="3164113"/>
            <a:chOff x="0" y="537029"/>
            <a:chExt cx="5689600" cy="3164113"/>
          </a:xfrm>
        </p:grpSpPr>
        <p:grpSp>
          <p:nvGrpSpPr>
            <p:cNvPr id="7" name="Grup 6"/>
            <p:cNvGrpSpPr/>
            <p:nvPr/>
          </p:nvGrpSpPr>
          <p:grpSpPr>
            <a:xfrm>
              <a:off x="3185927" y="872784"/>
              <a:ext cx="2503673" cy="2828358"/>
              <a:chOff x="3899599" y="732820"/>
              <a:chExt cx="4083258" cy="4840666"/>
            </a:xfrm>
          </p:grpSpPr>
          <p:pic>
            <p:nvPicPr>
              <p:cNvPr id="5" name="Resim 4"/>
              <p:cNvPicPr>
                <a:picLocks noChangeAspect="1"/>
              </p:cNvPicPr>
              <p:nvPr/>
            </p:nvPicPr>
            <p:blipFill rotWithShape="1">
              <a:blip r:embed="rId2"/>
              <a:srcRect t="16888" r="89751" b="61333"/>
              <a:stretch/>
            </p:blipFill>
            <p:spPr>
              <a:xfrm>
                <a:off x="3933370" y="732820"/>
                <a:ext cx="4049487" cy="484066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sp>
            <p:nvSpPr>
              <p:cNvPr id="6" name="Dikdörtgen 5"/>
              <p:cNvSpPr/>
              <p:nvPr/>
            </p:nvSpPr>
            <p:spPr>
              <a:xfrm>
                <a:off x="3899599" y="1277249"/>
                <a:ext cx="544307" cy="379261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300" b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  <a:p>
                <a:pPr algn="ctr"/>
                <a:r>
                  <a:rPr lang="tr-TR" sz="2300" b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  <a:p>
                <a:pPr algn="ctr"/>
                <a:r>
                  <a:rPr lang="tr-TR" sz="2300" b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</a:p>
              <a:p>
                <a:pPr algn="ctr"/>
                <a:r>
                  <a:rPr lang="tr-TR" sz="2300" b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</a:t>
                </a:r>
              </a:p>
              <a:p>
                <a:pPr algn="ctr"/>
                <a:r>
                  <a:rPr lang="tr-TR" sz="2300" b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5</a:t>
                </a:r>
              </a:p>
              <a:p>
                <a:pPr algn="ctr"/>
                <a:r>
                  <a:rPr lang="tr-TR" sz="2300" b="1" dirty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9" name="Dikdörtgen 8"/>
            <p:cNvSpPr/>
            <p:nvPr/>
          </p:nvSpPr>
          <p:spPr>
            <a:xfrm>
              <a:off x="0" y="537029"/>
              <a:ext cx="1318759" cy="18142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1" name="Düz Bağlayıcı 10"/>
            <p:cNvCxnSpPr/>
            <p:nvPr/>
          </p:nvCxnSpPr>
          <p:spPr>
            <a:xfrm>
              <a:off x="1347787" y="537029"/>
              <a:ext cx="1858848" cy="3357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>
            <a:xfrm>
              <a:off x="1318759" y="2351314"/>
              <a:ext cx="1887874" cy="13498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ikdörtgen 18"/>
          <p:cNvSpPr/>
          <p:nvPr/>
        </p:nvSpPr>
        <p:spPr>
          <a:xfrm>
            <a:off x="7634514" y="3585027"/>
            <a:ext cx="3352800" cy="114007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Cihaz Test İşlemleri ayrı başlıkta yapıldığı gibi.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Yıkama</a:t>
            </a:r>
            <a:r>
              <a:rPr lang="tr-TR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ve </a:t>
            </a:r>
            <a:r>
              <a:rPr lang="tr-TR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Sterilizasyon</a:t>
            </a:r>
            <a:r>
              <a:rPr lang="tr-TR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işlemleri içerisinden de yapılmaktadır.</a:t>
            </a:r>
            <a:endParaRPr lang="tr-TR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Düz Bağlayıcı 20"/>
          <p:cNvCxnSpPr/>
          <p:nvPr/>
        </p:nvCxnSpPr>
        <p:spPr>
          <a:xfrm>
            <a:off x="3352799" y="3585029"/>
            <a:ext cx="76200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352799" y="3294743"/>
            <a:ext cx="1988458" cy="2902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YÜK OLUŞTURMA SET SEÇİMİ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6790" b="24357"/>
          <a:stretch/>
        </p:blipFill>
        <p:spPr>
          <a:xfrm>
            <a:off x="0" y="366411"/>
            <a:ext cx="12207810" cy="4728104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2206172" y="885371"/>
            <a:ext cx="6096000" cy="2925541"/>
            <a:chOff x="2206172" y="885371"/>
            <a:chExt cx="6096000" cy="2925541"/>
          </a:xfrm>
        </p:grpSpPr>
        <p:sp>
          <p:nvSpPr>
            <p:cNvPr id="5" name="Dikdörtgen 4"/>
            <p:cNvSpPr/>
            <p:nvPr/>
          </p:nvSpPr>
          <p:spPr>
            <a:xfrm>
              <a:off x="2206172" y="2887582"/>
              <a:ext cx="6096000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algn="just"/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Hastanedeki tüm aletler, setler 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Hastane Bilgi sisteminde birim bazlı tanımlanmıştır. 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Her birim kendine ait 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alet veya 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seti görür. Kirli teslim ile süreç başlar. </a:t>
              </a: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2206172" y="885371"/>
              <a:ext cx="4934858" cy="1988458"/>
            </a:xfrm>
            <a:prstGeom prst="rect">
              <a:avLst/>
            </a:prstGeom>
            <a:solidFill>
              <a:srgbClr val="FF0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6534" b="4174"/>
          <a:stretch/>
        </p:blipFill>
        <p:spPr>
          <a:xfrm>
            <a:off x="0" y="366410"/>
            <a:ext cx="12192000" cy="585341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YÜK OLUŞTURMA SET İÇİ ALET DURUMU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97590" y="884918"/>
            <a:ext cx="1788886" cy="5144407"/>
          </a:xfrm>
          <a:prstGeom prst="rect">
            <a:avLst/>
          </a:prstGeom>
          <a:solidFill>
            <a:srgbClr val="FF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764112" y="1702795"/>
            <a:ext cx="2913288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 içeriğindeki aletlerin durumları.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Sağlam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Arızalı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Kayıp</a:t>
            </a:r>
          </a:p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Olarak değiştirilebilmektedir.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6509" b="8888"/>
          <a:stretch/>
        </p:blipFill>
        <p:spPr>
          <a:xfrm>
            <a:off x="0" y="366410"/>
            <a:ext cx="12192000" cy="5802161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YÜK OLUŞTURMA </a:t>
            </a:r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ESNASINDA HASTA </a:t>
            </a:r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İLE İLİŞKİLENDİRME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35087" y="1286693"/>
            <a:ext cx="291328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 veya </a:t>
            </a:r>
            <a:r>
              <a:rPr lang="tr-TR" dirty="0">
                <a:latin typeface="Segoe UI Light" panose="020B0502040204020203" pitchFamily="34" charset="0"/>
                <a:cs typeface="Segoe UI Light" panose="020B0502040204020203" pitchFamily="34" charset="0"/>
              </a:rPr>
              <a:t>alet seçilerek barkod basılır, hangi hastaya kullanılmış ise o hastanın barkodu </a:t>
            </a:r>
            <a:r>
              <a:rPr lang="tr-TR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okutulur.</a:t>
            </a:r>
            <a:endParaRPr lang="tr-T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17601" y="1277258"/>
            <a:ext cx="2017486" cy="609600"/>
          </a:xfrm>
          <a:prstGeom prst="rect">
            <a:avLst/>
          </a:prstGeom>
          <a:solidFill>
            <a:srgbClr val="FF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5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0457" b="3694"/>
          <a:stretch/>
        </p:blipFill>
        <p:spPr>
          <a:xfrm>
            <a:off x="0" y="332306"/>
            <a:ext cx="12192000" cy="5887519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KİRLİ TESLİM BARKOD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7257143" y="1240527"/>
            <a:ext cx="4934857" cy="1250833"/>
            <a:chOff x="7257143" y="1240527"/>
            <a:chExt cx="4934857" cy="1250833"/>
          </a:xfrm>
        </p:grpSpPr>
        <p:sp>
          <p:nvSpPr>
            <p:cNvPr id="11" name="Dikdörtgen 10"/>
            <p:cNvSpPr/>
            <p:nvPr/>
          </p:nvSpPr>
          <p:spPr>
            <a:xfrm>
              <a:off x="7257143" y="2122028"/>
              <a:ext cx="493485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Seçilen sete ait barkod setin üzerine yapıştırılır. </a:t>
              </a: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1321143" y="1240527"/>
              <a:ext cx="870857" cy="39958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şağı Ok 13"/>
            <p:cNvSpPr/>
            <p:nvPr/>
          </p:nvSpPr>
          <p:spPr>
            <a:xfrm rot="10800000">
              <a:off x="11575140" y="1653710"/>
              <a:ext cx="355601" cy="4392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992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t="10457" b="3694"/>
          <a:stretch/>
        </p:blipFill>
        <p:spPr>
          <a:xfrm>
            <a:off x="0" y="332306"/>
            <a:ext cx="12192000" cy="58875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25"/>
            <a:ext cx="2695575" cy="638175"/>
          </a:xfrm>
          <a:prstGeom prst="rect">
            <a:avLst/>
          </a:prstGeo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12192000" cy="366410"/>
          </a:xfrm>
          <a:prstGeom prst="rect">
            <a:avLst/>
          </a:prstGeom>
          <a:solidFill>
            <a:srgbClr val="1226AA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GÖNDERİME HAZIR SET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366410"/>
            <a:ext cx="12192000" cy="5366123"/>
          </a:xfrm>
          <a:prstGeom prst="rect">
            <a:avLst/>
          </a:prstGeom>
          <a:solidFill>
            <a:srgbClr val="AFABAB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03" y="504748"/>
            <a:ext cx="6835383" cy="512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8"/>
          <p:cNvSpPr/>
          <p:nvPr/>
        </p:nvSpPr>
        <p:spPr>
          <a:xfrm>
            <a:off x="9681027" y="2744850"/>
            <a:ext cx="2264229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latin typeface="Segoe UI Light" panose="020B0502040204020203" pitchFamily="34" charset="0"/>
                <a:cs typeface="Segoe UI Light" panose="020B0502040204020203" pitchFamily="34" charset="0"/>
              </a:rPr>
              <a:t>HBYS Üzerinden ve fiziksel olarak sterilizasyon birimine teslim edilmeye hazır hale getirilir.</a:t>
            </a:r>
          </a:p>
        </p:txBody>
      </p:sp>
    </p:spTree>
    <p:extLst>
      <p:ext uri="{BB962C8B-B14F-4D97-AF65-F5344CB8AC3E}">
        <p14:creationId xmlns:p14="http://schemas.microsoft.com/office/powerpoint/2010/main" val="36564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440</Words>
  <Application>Microsoft Office PowerPoint</Application>
  <PresentationFormat>Geniş ekran</PresentationFormat>
  <Paragraphs>66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Segoe UI Light</vt:lpstr>
      <vt:lpstr>Segoe UI Semibold</vt:lpstr>
      <vt:lpstr>Office Teması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Tayanc</dc:creator>
  <cp:lastModifiedBy>Hakan Tayanc</cp:lastModifiedBy>
  <cp:revision>55</cp:revision>
  <dcterms:created xsi:type="dcterms:W3CDTF">2021-11-08T11:50:00Z</dcterms:created>
  <dcterms:modified xsi:type="dcterms:W3CDTF">2021-11-12T09:02:32Z</dcterms:modified>
</cp:coreProperties>
</file>