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518" r:id="rId3"/>
    <p:sldId id="520" r:id="rId4"/>
    <p:sldId id="517" r:id="rId5"/>
    <p:sldId id="543" r:id="rId6"/>
    <p:sldId id="480" r:id="rId7"/>
    <p:sldId id="484" r:id="rId8"/>
    <p:sldId id="511" r:id="rId9"/>
    <p:sldId id="481" r:id="rId10"/>
    <p:sldId id="493" r:id="rId11"/>
    <p:sldId id="495" r:id="rId12"/>
    <p:sldId id="494" r:id="rId13"/>
    <p:sldId id="535" r:id="rId14"/>
    <p:sldId id="501" r:id="rId15"/>
    <p:sldId id="500" r:id="rId16"/>
    <p:sldId id="503" r:id="rId17"/>
    <p:sldId id="536" r:id="rId18"/>
    <p:sldId id="542" r:id="rId19"/>
    <p:sldId id="574" r:id="rId20"/>
    <p:sldId id="533" r:id="rId21"/>
    <p:sldId id="260" r:id="rId22"/>
    <p:sldId id="272" r:id="rId23"/>
    <p:sldId id="273" r:id="rId24"/>
    <p:sldId id="269" r:id="rId25"/>
    <p:sldId id="270" r:id="rId26"/>
    <p:sldId id="534" r:id="rId27"/>
    <p:sldId id="276" r:id="rId28"/>
    <p:sldId id="277" r:id="rId29"/>
    <p:sldId id="47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E38B12CA-9DF8-4667-B031-3C5113FA8AF6}">
          <p14:sldIdLst>
            <p14:sldId id="256"/>
            <p14:sldId id="518"/>
            <p14:sldId id="520"/>
            <p14:sldId id="517"/>
            <p14:sldId id="543"/>
            <p14:sldId id="480"/>
            <p14:sldId id="484"/>
            <p14:sldId id="511"/>
            <p14:sldId id="481"/>
            <p14:sldId id="493"/>
            <p14:sldId id="495"/>
            <p14:sldId id="494"/>
            <p14:sldId id="535"/>
            <p14:sldId id="501"/>
            <p14:sldId id="500"/>
            <p14:sldId id="503"/>
            <p14:sldId id="536"/>
            <p14:sldId id="542"/>
            <p14:sldId id="574"/>
            <p14:sldId id="533"/>
            <p14:sldId id="260"/>
            <p14:sldId id="272"/>
            <p14:sldId id="273"/>
            <p14:sldId id="269"/>
            <p14:sldId id="270"/>
            <p14:sldId id="534"/>
            <p14:sldId id="276"/>
            <p14:sldId id="277"/>
            <p14:sldId id="4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5A4"/>
    <a:srgbClr val="E3444B"/>
    <a:srgbClr val="6CB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80145" autoAdjust="0"/>
  </p:normalViewPr>
  <p:slideViewPr>
    <p:cSldViewPr snapToGrid="0">
      <p:cViewPr varScale="1">
        <p:scale>
          <a:sx n="88" d="100"/>
          <a:sy n="88" d="100"/>
        </p:scale>
        <p:origin x="225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99815770762802"/>
          <c:y val="3.8908773708959128E-2"/>
          <c:w val="0.81837280913903887"/>
          <c:h val="0.8320695758657936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Sayfa1!$A$2:$A$13</c:f>
              <c:strCache>
                <c:ptCount val="12"/>
                <c:pt idx="0">
                  <c:v>Hasta sayısı </c:v>
                </c:pt>
                <c:pt idx="1">
                  <c:v>Diş Çekim Sayısı </c:v>
                </c:pt>
                <c:pt idx="2">
                  <c:v>Dolgu Sayısı </c:v>
                </c:pt>
                <c:pt idx="3">
                  <c:v>Kanal Tedavisi Sayısı </c:v>
                </c:pt>
                <c:pt idx="4">
                  <c:v>Sabit Protez (Üye Sayısı) Sayısı </c:v>
                </c:pt>
                <c:pt idx="5">
                  <c:v>Hareketli Protez Total Parça Sayısı </c:v>
                </c:pt>
                <c:pt idx="6">
                  <c:v>Hareketli Protez Parsiyel Parça Sayısı </c:v>
                </c:pt>
                <c:pt idx="7">
                  <c:v>Detertraj sayısı </c:v>
                </c:pt>
                <c:pt idx="8">
                  <c:v>Küretaj Sayısı </c:v>
                </c:pt>
                <c:pt idx="9">
                  <c:v>Yer Tutucu Sayısı </c:v>
                </c:pt>
                <c:pt idx="10">
                  <c:v>Dental Tomografi Sayısı </c:v>
                </c:pt>
                <c:pt idx="11">
                  <c:v>Gömülü Diş Çekimi </c:v>
                </c:pt>
              </c:strCache>
            </c:strRef>
          </c:cat>
          <c:val>
            <c:numRef>
              <c:f>Sayfa1!$B$2:$B$13</c:f>
              <c:numCache>
                <c:formatCode>#,##0</c:formatCode>
                <c:ptCount val="12"/>
                <c:pt idx="0">
                  <c:v>125962</c:v>
                </c:pt>
                <c:pt idx="1">
                  <c:v>53050</c:v>
                </c:pt>
                <c:pt idx="2">
                  <c:v>93378</c:v>
                </c:pt>
                <c:pt idx="3">
                  <c:v>21770</c:v>
                </c:pt>
                <c:pt idx="4">
                  <c:v>47843</c:v>
                </c:pt>
                <c:pt idx="5" formatCode="General">
                  <c:v>4823</c:v>
                </c:pt>
                <c:pt idx="6" formatCode="General">
                  <c:v>6558</c:v>
                </c:pt>
                <c:pt idx="7">
                  <c:v>12907</c:v>
                </c:pt>
                <c:pt idx="8" formatCode="General">
                  <c:v>1554</c:v>
                </c:pt>
                <c:pt idx="9" formatCode="General">
                  <c:v>183</c:v>
                </c:pt>
                <c:pt idx="10" formatCode="General">
                  <c:v>702</c:v>
                </c:pt>
                <c:pt idx="11" formatCode="General">
                  <c:v>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32-42DD-BEE7-0AA5B239BED3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Sayfa1!$A$2:$A$13</c:f>
              <c:strCache>
                <c:ptCount val="12"/>
                <c:pt idx="0">
                  <c:v>Hasta sayısı </c:v>
                </c:pt>
                <c:pt idx="1">
                  <c:v>Diş Çekim Sayısı </c:v>
                </c:pt>
                <c:pt idx="2">
                  <c:v>Dolgu Sayısı </c:v>
                </c:pt>
                <c:pt idx="3">
                  <c:v>Kanal Tedavisi Sayısı </c:v>
                </c:pt>
                <c:pt idx="4">
                  <c:v>Sabit Protez (Üye Sayısı) Sayısı </c:v>
                </c:pt>
                <c:pt idx="5">
                  <c:v>Hareketli Protez Total Parça Sayısı </c:v>
                </c:pt>
                <c:pt idx="6">
                  <c:v>Hareketli Protez Parsiyel Parça Sayısı </c:v>
                </c:pt>
                <c:pt idx="7">
                  <c:v>Detertraj sayısı </c:v>
                </c:pt>
                <c:pt idx="8">
                  <c:v>Küretaj Sayısı </c:v>
                </c:pt>
                <c:pt idx="9">
                  <c:v>Yer Tutucu Sayısı </c:v>
                </c:pt>
                <c:pt idx="10">
                  <c:v>Dental Tomografi Sayısı </c:v>
                </c:pt>
                <c:pt idx="11">
                  <c:v>Gömülü Diş Çekimi </c:v>
                </c:pt>
              </c:strCache>
            </c:strRef>
          </c:cat>
          <c:val>
            <c:numRef>
              <c:f>Sayfa1!$C$2:$C$13</c:f>
              <c:numCache>
                <c:formatCode>#,##0</c:formatCode>
                <c:ptCount val="12"/>
                <c:pt idx="0">
                  <c:v>140555</c:v>
                </c:pt>
                <c:pt idx="1">
                  <c:v>57731</c:v>
                </c:pt>
                <c:pt idx="2">
                  <c:v>105814</c:v>
                </c:pt>
                <c:pt idx="3">
                  <c:v>24964</c:v>
                </c:pt>
                <c:pt idx="4">
                  <c:v>58478</c:v>
                </c:pt>
                <c:pt idx="5" formatCode="General">
                  <c:v>4637</c:v>
                </c:pt>
                <c:pt idx="6" formatCode="General">
                  <c:v>6683</c:v>
                </c:pt>
                <c:pt idx="7">
                  <c:v>16307</c:v>
                </c:pt>
                <c:pt idx="8" formatCode="General">
                  <c:v>1548</c:v>
                </c:pt>
                <c:pt idx="9" formatCode="General">
                  <c:v>450</c:v>
                </c:pt>
                <c:pt idx="10" formatCode="General">
                  <c:v>1093</c:v>
                </c:pt>
                <c:pt idx="11" formatCode="General">
                  <c:v>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32-42DD-BEE7-0AA5B239BE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50498688"/>
        <c:axId val="147395712"/>
      </c:barChart>
      <c:catAx>
        <c:axId val="15049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7395712"/>
        <c:crosses val="autoZero"/>
        <c:auto val="1"/>
        <c:lblAlgn val="ctr"/>
        <c:lblOffset val="100"/>
        <c:noMultiLvlLbl val="0"/>
      </c:catAx>
      <c:valAx>
        <c:axId val="147395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049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01.09.2017 - 31.08.2018</c:v>
                </c:pt>
              </c:strCache>
            </c:strRef>
          </c:tx>
          <c:spPr>
            <a:solidFill>
              <a:schemeClr val="accent1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779589187643184E-2"/>
                  <c:y val="0.14432883748620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9F-4CAF-87EE-FD01D706F8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Fissur İşlem Sayısı</c:v>
                </c:pt>
              </c:strCache>
            </c:strRef>
          </c:cat>
          <c:val>
            <c:numRef>
              <c:f>Sayfa1!$B$2</c:f>
              <c:numCache>
                <c:formatCode>#,##0</c:formatCode>
                <c:ptCount val="1"/>
                <c:pt idx="0">
                  <c:v>2041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F-4CAF-87EE-FD01D706F83F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01.09.2018 - 31.08.2019</c:v>
                </c:pt>
              </c:strCache>
            </c:strRef>
          </c:tx>
          <c:spPr>
            <a:solidFill>
              <a:schemeClr val="accent1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07195159550347E-3"/>
                  <c:y val="0.15388247723696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9F-4CAF-87EE-FD01D706F8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Fissur İşlem Sayısı</c:v>
                </c:pt>
              </c:strCache>
            </c:strRef>
          </c:cat>
          <c:val>
            <c:numRef>
              <c:f>Sayfa1!$C$2</c:f>
              <c:numCache>
                <c:formatCode>#,##0</c:formatCode>
                <c:ptCount val="1"/>
                <c:pt idx="0">
                  <c:v>4981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F-4CAF-87EE-FD01D706F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64588160"/>
        <c:axId val="164598144"/>
      </c:barChart>
      <c:catAx>
        <c:axId val="1645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598144"/>
        <c:crosses val="autoZero"/>
        <c:auto val="1"/>
        <c:lblAlgn val="ctr"/>
        <c:lblOffset val="100"/>
        <c:noMultiLvlLbl val="0"/>
      </c:catAx>
      <c:valAx>
        <c:axId val="16459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solidFill>
            <a:schemeClr val="bg1">
              <a:lumMod val="95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588160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4514382954902073"/>
          <c:y val="0.75500846315406855"/>
          <c:w val="0.67658328008802815"/>
          <c:h val="0.2126336673016509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15875">
      <a:solidFill>
        <a:schemeClr val="tx1"/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01.09.2017 - 31.08.2018</c:v>
                </c:pt>
              </c:strCache>
            </c:strRef>
          </c:tx>
          <c:spPr>
            <a:solidFill>
              <a:schemeClr val="accent1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3315598412846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50-45CC-9817-3AC9D3DB37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Yer Tutucu İşlem Sayısı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50-45CC-9817-3AC9D3DB3791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01.09.2018 - 31.08.2019</c:v>
                </c:pt>
              </c:strCache>
            </c:strRef>
          </c:tx>
          <c:spPr>
            <a:solidFill>
              <a:schemeClr val="accent1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1145702577949693E-17"/>
                  <c:y val="0.1510740506440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50-45CC-9817-3AC9D3DB37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Yer Tutucu İşlem Sayısı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50-45CC-9817-3AC9D3DB3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64697600"/>
        <c:axId val="164699136"/>
      </c:barChart>
      <c:catAx>
        <c:axId val="16469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699136"/>
        <c:crosses val="autoZero"/>
        <c:auto val="1"/>
        <c:lblAlgn val="ctr"/>
        <c:lblOffset val="100"/>
        <c:noMultiLvlLbl val="0"/>
      </c:catAx>
      <c:valAx>
        <c:axId val="16469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>
              <a:lumMod val="95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697600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4514382954902073"/>
          <c:y val="0.75765327768382473"/>
          <c:w val="0.61061104831679158"/>
          <c:h val="0.2103381732611839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15875">
      <a:solidFill>
        <a:schemeClr val="tx1"/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01.09.2017 - 31.08.2018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050898365883812E-2"/>
                  <c:y val="0.13492989623685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D1-495B-B585-7542C6E81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Diş Çekim İşlem sayısı</c:v>
                </c:pt>
              </c:strCache>
            </c:strRef>
          </c:cat>
          <c:val>
            <c:numRef>
              <c:f>Sayfa1!$B$2</c:f>
              <c:numCache>
                <c:formatCode>#,##0</c:formatCode>
                <c:ptCount val="1"/>
                <c:pt idx="0">
                  <c:v>9080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D1-495B-B585-7542C6E811C1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01.09.2018 - 31.08.2019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498478382814416E-2"/>
                  <c:y val="0.13078684742675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D1-495B-B585-7542C6E81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Diş Çekim İşlem sayısı</c:v>
                </c:pt>
              </c:strCache>
            </c:strRef>
          </c:cat>
          <c:val>
            <c:numRef>
              <c:f>Sayfa1!$C$2</c:f>
              <c:numCache>
                <c:formatCode>#,##0</c:formatCode>
                <c:ptCount val="1"/>
                <c:pt idx="0">
                  <c:v>10833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D1-495B-B585-7542C6E81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64540800"/>
        <c:axId val="164542336"/>
      </c:barChart>
      <c:catAx>
        <c:axId val="1645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542336"/>
        <c:crosses val="autoZero"/>
        <c:auto val="1"/>
        <c:lblAlgn val="ctr"/>
        <c:lblOffset val="100"/>
        <c:noMultiLvlLbl val="0"/>
      </c:catAx>
      <c:valAx>
        <c:axId val="1645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540800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4166130551502218"/>
          <c:y val="0.75765327768382473"/>
          <c:w val="0.63862358458627355"/>
          <c:h val="0.2103381732611839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15875" cap="flat" cmpd="sng" algn="ctr">
      <a:solidFill>
        <a:schemeClr val="tx1"/>
      </a:solidFill>
      <a:prstDash val="solid"/>
      <a:miter lim="800000"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01.09.2017 - 31.08.2018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85901244093691E-2"/>
                  <c:y val="8.1582185636858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5E-44CD-AF50-00B507FBDF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Flor</c:v>
                </c:pt>
              </c:strCache>
            </c:strRef>
          </c:cat>
          <c:val>
            <c:numRef>
              <c:f>Sayfa1!$B$2</c:f>
              <c:numCache>
                <c:formatCode>#,##0</c:formatCode>
                <c:ptCount val="1"/>
                <c:pt idx="0">
                  <c:v>4070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5E-44CD-AF50-00B507FBDF1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01.09.2018 - 31.08.2019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309835406822784E-3"/>
                  <c:y val="8.8108760487807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5E-44CD-AF50-00B507FBD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Flor</c:v>
                </c:pt>
              </c:strCache>
            </c:strRef>
          </c:cat>
          <c:val>
            <c:numRef>
              <c:f>Sayfa1!$C$2</c:f>
              <c:numCache>
                <c:formatCode>#,##0</c:formatCode>
                <c:ptCount val="1"/>
                <c:pt idx="0">
                  <c:v>6504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5E-44CD-AF50-00B507FBD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64781056"/>
        <c:axId val="164799232"/>
      </c:barChart>
      <c:catAx>
        <c:axId val="16478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799232"/>
        <c:crosses val="autoZero"/>
        <c:auto val="1"/>
        <c:lblAlgn val="ctr"/>
        <c:lblOffset val="100"/>
        <c:noMultiLvlLbl val="0"/>
      </c:catAx>
      <c:valAx>
        <c:axId val="16479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solidFill>
            <a:schemeClr val="bg1">
              <a:lumMod val="95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781056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4514382954902073"/>
          <c:y val="0.75765327768382473"/>
          <c:w val="0.59120745073701575"/>
          <c:h val="0.2103381732611839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158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201</a:t>
            </a:r>
            <a:r>
              <a:rPr lang="tr-TR" b="1" dirty="0">
                <a:solidFill>
                  <a:schemeClr val="tx1"/>
                </a:solidFill>
              </a:rPr>
              <a:t>7</a:t>
            </a:r>
          </a:p>
          <a:p>
            <a:pPr>
              <a:defRPr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Yılı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Protetik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İşlem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Sayıları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2017 Yılı Protetik İşlem Sayıları</c:v>
                </c:pt>
              </c:strCache>
            </c:strRef>
          </c:tx>
          <c:spPr>
            <a:gradFill>
              <a:gsLst>
                <a:gs pos="0">
                  <a:schemeClr val="dk1">
                    <a:tint val="88500"/>
                  </a:schemeClr>
                </a:gs>
                <a:gs pos="100000">
                  <a:schemeClr val="dk1">
                    <a:tint val="885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9.714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832-46E7-84BA-153A3C799C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29.106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832-46E7-84BA-153A3C799C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Hareketli Protez</c:v>
                </c:pt>
                <c:pt idx="1">
                  <c:v>Sabit Protez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9714</c:v>
                </c:pt>
                <c:pt idx="1">
                  <c:v>29106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2-46E7-84BA-153A3C799C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7232128"/>
        <c:axId val="157242496"/>
      </c:barChart>
      <c:catAx>
        <c:axId val="157232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7242496"/>
        <c:crosses val="autoZero"/>
        <c:auto val="1"/>
        <c:lblAlgn val="ctr"/>
        <c:lblOffset val="100"/>
        <c:noMultiLvlLbl val="0"/>
      </c:catAx>
      <c:valAx>
        <c:axId val="157242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23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Yıllara Göre Tüm Kron RPT Nedenleri Sayısı</c:v>
                </c:pt>
              </c:strCache>
            </c:strRef>
          </c:cat>
          <c:val>
            <c:numRef>
              <c:f>Sayfa1!$B$2</c:f>
              <c:numCache>
                <c:formatCode>#,##0</c:formatCode>
                <c:ptCount val="1"/>
                <c:pt idx="0">
                  <c:v>1005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B-4F76-952C-B15C30066F5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Yıllara Göre Tüm Kron RPT Nedenleri Sayısı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DB-4F76-952C-B15C30066F5C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Yıllara Göre Tüm Kron RPT Nedenleri Sayısı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DB-4F76-952C-B15C30066F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2747136"/>
        <c:axId val="162748672"/>
      </c:barChart>
      <c:catAx>
        <c:axId val="162747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2748672"/>
        <c:crosses val="autoZero"/>
        <c:auto val="1"/>
        <c:lblAlgn val="ctr"/>
        <c:lblOffset val="100"/>
        <c:noMultiLvlLbl val="0"/>
      </c:catAx>
      <c:valAx>
        <c:axId val="1627486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274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Aynı  Sabit Protez Kaynaklı Yeniden başvuru Sayısı (RPT) /Toplam Sabit Protez Sayısı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C-4CE3-A704-8945E79150CB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Aynı  Sabit Protez Kaynaklı Yeniden başvuru Sayısı (RPT) /Toplam Sabit Protez Sayısı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7.48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3C-4CE3-A704-8945E79150CB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Aynı  Sabit Protez Kaynaklı Yeniden başvuru Sayısı (RPT) /Toplam Sabit Protez Sayısı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3C-4CE3-A704-8945E79150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2800000"/>
        <c:axId val="162801536"/>
      </c:barChart>
      <c:catAx>
        <c:axId val="16280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2801536"/>
        <c:crosses val="autoZero"/>
        <c:auto val="1"/>
        <c:lblAlgn val="ctr"/>
        <c:lblOffset val="100"/>
        <c:noMultiLvlLbl val="0"/>
      </c:catAx>
      <c:valAx>
        <c:axId val="1628015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280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23484681502242"/>
          <c:y val="5.0206594566115474E-2"/>
          <c:w val="0.78210945668902077"/>
          <c:h val="0.697981278007606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Sabit Protez</c:v>
                </c:pt>
                <c:pt idx="1">
                  <c:v>Hareketli Protez</c:v>
                </c:pt>
              </c:strCache>
            </c:strRef>
          </c:cat>
          <c:val>
            <c:numRef>
              <c:f>Sayfa1!$B$2:$B$3</c:f>
              <c:numCache>
                <c:formatCode>#,##0</c:formatCode>
                <c:ptCount val="2"/>
                <c:pt idx="0">
                  <c:v>29106</c:v>
                </c:pt>
                <c:pt idx="1">
                  <c:v>9714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A-48E5-8E94-4692DCD42FCA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47.843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CDA-48E5-8E94-4692DCD42F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11.380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CDA-48E5-8E94-4692DCD42F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Sabit Protez</c:v>
                </c:pt>
                <c:pt idx="1">
                  <c:v>Hareketli Protez</c:v>
                </c:pt>
              </c:strCache>
            </c:strRef>
          </c:cat>
          <c:val>
            <c:numRef>
              <c:f>Sayfa1!$C$2:$C$3</c:f>
              <c:numCache>
                <c:formatCode>General</c:formatCode>
                <c:ptCount val="2"/>
                <c:pt idx="0">
                  <c:v>47843</c:v>
                </c:pt>
                <c:pt idx="1">
                  <c:v>11380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A-48E5-8E94-4692DCD42FCA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58.478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CDA-48E5-8E94-4692DCD42F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11.300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CDA-48E5-8E94-4692DCD42F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Sabit Protez</c:v>
                </c:pt>
                <c:pt idx="1">
                  <c:v>Hareketli Protez</c:v>
                </c:pt>
              </c:strCache>
            </c:strRef>
          </c:cat>
          <c:val>
            <c:numRef>
              <c:f>Sayfa1!$D$2:$D$3</c:f>
              <c:numCache>
                <c:formatCode>General</c:formatCode>
                <c:ptCount val="2"/>
                <c:pt idx="0">
                  <c:v>58478</c:v>
                </c:pt>
                <c:pt idx="1">
                  <c:v>11300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DA-48E5-8E94-4692DCD42F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3079296"/>
        <c:axId val="163080832"/>
      </c:barChart>
      <c:catAx>
        <c:axId val="163079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3080832"/>
        <c:crosses val="autoZero"/>
        <c:auto val="1"/>
        <c:lblAlgn val="ctr"/>
        <c:lblOffset val="100"/>
        <c:noMultiLvlLbl val="0"/>
      </c:catAx>
      <c:valAx>
        <c:axId val="163080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307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01.09.2017 - 31.08.2018</c:v>
                </c:pt>
              </c:strCache>
            </c:strRef>
          </c:tx>
          <c:spPr>
            <a:solidFill>
              <a:schemeClr val="accent1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Hasta Sayısı</c:v>
                </c:pt>
              </c:strCache>
            </c:strRef>
          </c:cat>
          <c:val>
            <c:numRef>
              <c:f>Sayfa1!$B$2</c:f>
              <c:numCache>
                <c:formatCode>#,##0</c:formatCode>
                <c:ptCount val="1"/>
                <c:pt idx="0">
                  <c:v>19949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C0-430F-96F4-AF7E4CFD34C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01.09.2018 - 31.08.2019</c:v>
                </c:pt>
              </c:strCache>
            </c:strRef>
          </c:tx>
          <c:spPr>
            <a:solidFill>
              <a:schemeClr val="accent1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Hasta Sayısı</c:v>
                </c:pt>
              </c:strCache>
            </c:strRef>
          </c:cat>
          <c:val>
            <c:numRef>
              <c:f>Sayfa1!$C$2</c:f>
              <c:numCache>
                <c:formatCode>#,##0</c:formatCode>
                <c:ptCount val="1"/>
                <c:pt idx="0">
                  <c:v>23847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C0-430F-96F4-AF7E4CFD34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64380032"/>
        <c:axId val="164385920"/>
      </c:barChart>
      <c:catAx>
        <c:axId val="16438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385920"/>
        <c:crosses val="autoZero"/>
        <c:auto val="1"/>
        <c:lblAlgn val="ctr"/>
        <c:lblOffset val="100"/>
        <c:noMultiLvlLbl val="0"/>
      </c:catAx>
      <c:valAx>
        <c:axId val="16438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solidFill>
            <a:schemeClr val="bg1">
              <a:lumMod val="85000"/>
            </a:schemeClr>
          </a:solidFill>
          <a:ln w="95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380032"/>
        <c:crosses val="autoZero"/>
        <c:crossBetween val="between"/>
      </c:valAx>
      <c:spPr>
        <a:solidFill>
          <a:schemeClr val="bg1"/>
        </a:solidFill>
        <a:ln w="1905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407801784357762"/>
          <c:y val="0.8674122526595569"/>
          <c:w val="0.68536242138553516"/>
          <c:h val="0.10923858362646156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beve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01.09.2017 - 31.08.2018</c:v>
                </c:pt>
              </c:strCache>
            </c:strRef>
          </c:tx>
          <c:spPr>
            <a:solidFill>
              <a:schemeClr val="accent1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Poliklinik Muayene Sayısı</c:v>
                </c:pt>
              </c:strCache>
            </c:strRef>
          </c:cat>
          <c:val>
            <c:numRef>
              <c:f>Sayfa1!$B$2</c:f>
              <c:numCache>
                <c:formatCode>#,##0</c:formatCode>
                <c:ptCount val="1"/>
                <c:pt idx="0">
                  <c:v>37692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2-4EC0-9553-DCE11A83BF0B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01.09.2018 - 31.08.2019</c:v>
                </c:pt>
              </c:strCache>
            </c:strRef>
          </c:tx>
          <c:spPr>
            <a:solidFill>
              <a:schemeClr val="accent1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Poliklinik Muayene Sayısı</c:v>
                </c:pt>
              </c:strCache>
            </c:strRef>
          </c:cat>
          <c:val>
            <c:numRef>
              <c:f>Sayfa1!$C$2</c:f>
              <c:numCache>
                <c:formatCode>#,##0</c:formatCode>
                <c:ptCount val="1"/>
                <c:pt idx="0">
                  <c:v>48542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2-4EC0-9553-DCE11A83BF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64346112"/>
        <c:axId val="164356096"/>
      </c:barChart>
      <c:catAx>
        <c:axId val="16434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356096"/>
        <c:crosses val="autoZero"/>
        <c:auto val="1"/>
        <c:lblAlgn val="ctr"/>
        <c:lblOffset val="100"/>
        <c:noMultiLvlLbl val="0"/>
      </c:catAx>
      <c:valAx>
        <c:axId val="16435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solidFill>
            <a:schemeClr val="bg1">
              <a:lumMod val="95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346112"/>
        <c:crosses val="autoZero"/>
        <c:crossBetween val="between"/>
      </c:valAx>
      <c:spPr>
        <a:solidFill>
          <a:schemeClr val="bg1"/>
        </a:solidFill>
        <a:ln w="1905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1398950315745441"/>
          <c:y val="0.86741227640785434"/>
          <c:w val="0.68525383944048845"/>
          <c:h val="0.10923858362646156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beve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01.09.2017 - 31.08.2018</c:v>
                </c:pt>
              </c:strCache>
            </c:strRef>
          </c:tx>
          <c:spPr>
            <a:solidFill>
              <a:schemeClr val="accent1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259875167283336E-2"/>
                  <c:y val="0.12150295085085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4-4097-BAF9-44741C9A8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Dolgu İşlem Sayısı </c:v>
                </c:pt>
              </c:strCache>
            </c:strRef>
          </c:cat>
          <c:val>
            <c:numRef>
              <c:f>Sayfa1!$B$2</c:f>
              <c:numCache>
                <c:formatCode>#,##0</c:formatCode>
                <c:ptCount val="1"/>
                <c:pt idx="0">
                  <c:v>7709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F4-4097-BAF9-44741C9A8DD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01.09.2018 - 31.08.2019</c:v>
                </c:pt>
              </c:strCache>
            </c:strRef>
          </c:tx>
          <c:spPr>
            <a:solidFill>
              <a:schemeClr val="accent1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568536600679844E-3"/>
                  <c:y val="0.15608213293564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4-4097-BAF9-44741C9A8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Dolgu İşlem Sayısı </c:v>
                </c:pt>
              </c:strCache>
            </c:strRef>
          </c:cat>
          <c:val>
            <c:numRef>
              <c:f>Sayfa1!$C$2</c:f>
              <c:numCache>
                <c:formatCode>#,##0</c:formatCode>
                <c:ptCount val="1"/>
                <c:pt idx="0">
                  <c:v>12054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F4-4097-BAF9-44741C9A8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64459648"/>
        <c:axId val="164461184"/>
      </c:barChart>
      <c:catAx>
        <c:axId val="16445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461184"/>
        <c:crosses val="autoZero"/>
        <c:auto val="1"/>
        <c:lblAlgn val="ctr"/>
        <c:lblOffset val="100"/>
        <c:noMultiLvlLbl val="0"/>
      </c:catAx>
      <c:valAx>
        <c:axId val="16446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solidFill>
            <a:schemeClr val="bg1">
              <a:lumMod val="95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459648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4508135768006906"/>
          <c:y val="0.75710068393155761"/>
          <c:w val="0.61076072494939304"/>
          <c:h val="0.22577597313532471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15875">
      <a:solidFill>
        <a:schemeClr val="tx1"/>
      </a:solidFill>
      <a:beve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01.09.2017 - 31.08.2018</c:v>
                </c:pt>
              </c:strCache>
            </c:strRef>
          </c:tx>
          <c:spPr>
            <a:solidFill>
              <a:schemeClr val="accent1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202469820046072E-2"/>
                  <c:y val="0.15138642005610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19-41C1-A773-221436B29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Kanal İşlem Sayısı</c:v>
                </c:pt>
              </c:strCache>
            </c:strRef>
          </c:cat>
          <c:val>
            <c:numRef>
              <c:f>Sayfa1!$B$2</c:f>
              <c:numCache>
                <c:formatCode>#,##0</c:formatCode>
                <c:ptCount val="1"/>
                <c:pt idx="0">
                  <c:v>1435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19-41C1-A773-221436B298D5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01.09.2018 - 31.08.2019</c:v>
                </c:pt>
              </c:strCache>
            </c:strRef>
          </c:tx>
          <c:spPr>
            <a:solidFill>
              <a:schemeClr val="accent1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034361139147365E-3"/>
                  <c:y val="0.13901484300488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19-41C1-A773-221436B29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Kanal İşlem Sayısı</c:v>
                </c:pt>
              </c:strCache>
            </c:strRef>
          </c:cat>
          <c:val>
            <c:numRef>
              <c:f>Sayfa1!$C$2</c:f>
              <c:numCache>
                <c:formatCode>#,##0</c:formatCode>
                <c:ptCount val="1"/>
                <c:pt idx="0">
                  <c:v>3007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19-41C1-A773-221436B29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64638720"/>
        <c:axId val="164640256"/>
      </c:barChart>
      <c:catAx>
        <c:axId val="16463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640256"/>
        <c:crosses val="autoZero"/>
        <c:auto val="1"/>
        <c:lblAlgn val="ctr"/>
        <c:lblOffset val="100"/>
        <c:noMultiLvlLbl val="0"/>
      </c:catAx>
      <c:valAx>
        <c:axId val="16464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solidFill>
            <a:schemeClr val="bg1">
              <a:lumMod val="95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4638720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9043956957575181"/>
          <c:y val="0.7889663911293574"/>
          <c:w val="0.75110419437978071"/>
          <c:h val="0.19242061493540738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15875">
      <a:solidFill>
        <a:schemeClr val="tx1"/>
      </a:solidFill>
      <a:beve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394DE970-68D7-4BC8-8087-FCB166A28C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C9D454E-E668-450C-AF2D-135D24B167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4A69-D52E-4880-95AA-62F47E86DDDA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C6324B6-2F27-472C-B61B-EFD9FC6D03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F030E8-093E-4F5D-A218-09AE30C625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78D7-BA6C-4DB5-8F6D-37B0830D39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1620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F76E3-2943-4267-B6E6-CEE90AE89B3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89B84-DDE8-41C4-9629-D42C9D602C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7038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911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806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317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274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70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4AB68-990F-4E4E-B64B-FD37BFC705E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948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055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789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0349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4222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608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868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333E1-9D7E-4E6C-930D-97D02E3113F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36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82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08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6020-DA82-4559-8989-AD01F24B8584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61FF25F9-25B0-4E26-AA37-F7D98DA19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3976007"/>
            <a:ext cx="8640000" cy="1459748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200" y="5601988"/>
            <a:ext cx="7725600" cy="5881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08.03.2019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13C1-6906-407C-AC6B-48513F02D6A9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1ADBA91-9D9B-4843-832C-50AB83F58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-114299"/>
            <a:ext cx="4858428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3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08.03.2019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13C1-6906-407C-AC6B-48513F02D6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450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032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08.03.2019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13C1-6906-407C-AC6B-48513F02D6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30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2295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962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76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08.03.2019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13C1-6906-407C-AC6B-48513F02D6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5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08.03.2019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13C1-6906-407C-AC6B-48513F02D6A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DDAFA89-A653-45DE-AF67-45DAFAAB574B}"/>
              </a:ext>
            </a:extLst>
          </p:cNvPr>
          <p:cNvSpPr/>
          <p:nvPr/>
        </p:nvSpPr>
        <p:spPr>
          <a:xfrm>
            <a:off x="3938400" y="225507"/>
            <a:ext cx="1636776" cy="1427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Resim 9" descr="mobilya içeren bir resim&#10;&#10;Açıklama otomatik olarak oluşturuldu">
            <a:extLst>
              <a:ext uri="{FF2B5EF4-FFF2-40B4-BE49-F238E27FC236}">
                <a16:creationId xmlns:a16="http://schemas.microsoft.com/office/drawing/2014/main" id="{15B958BF-61C7-4785-9B71-ED48A6FAD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36" y="401722"/>
            <a:ext cx="914528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3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080000"/>
            <a:ext cx="42628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080000"/>
            <a:ext cx="4262849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08.03.2019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13C1-6906-407C-AC6B-48513F02D6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008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400" y="46800"/>
            <a:ext cx="7473600" cy="792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99" y="1080000"/>
            <a:ext cx="426284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98" y="1904400"/>
            <a:ext cx="426284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80000"/>
            <a:ext cx="426284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04400"/>
            <a:ext cx="4262849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08.03.2019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13C1-6906-407C-AC6B-48513F02D6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972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CE6D137F-F450-4749-8C31-85A460A7D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444" y="2830821"/>
            <a:ext cx="5798706" cy="129214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08.03.2019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13C1-6906-407C-AC6B-48513F02D6A9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F05CF8BD-78D8-4C06-99A5-D6B72B71B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2696400"/>
            <a:ext cx="1571844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5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08.03.2019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13C1-6906-407C-AC6B-48513F02D6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74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457200"/>
            <a:ext cx="332701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500461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00" y="2057400"/>
            <a:ext cx="33270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08.03.2019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13C1-6906-407C-AC6B-48513F02D6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74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457200"/>
            <a:ext cx="332701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50046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00" y="2057400"/>
            <a:ext cx="33270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08.03.2019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13C1-6906-407C-AC6B-48513F02D6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840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8400" y="46800"/>
            <a:ext cx="74736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080000"/>
            <a:ext cx="864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000" y="6356351"/>
            <a:ext cx="22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EB8B3"/>
                </a:solidFill>
              </a:defRPr>
            </a:lvl1pPr>
          </a:lstStyle>
          <a:p>
            <a:r>
              <a:rPr lang="tr-TR"/>
              <a:t>08.03.2019</a:t>
            </a:r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4600" y="6356351"/>
            <a:ext cx="32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EB8B3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2400" y="6356351"/>
            <a:ext cx="22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EB8B3"/>
                </a:solidFill>
              </a:defRPr>
            </a:lvl1pPr>
          </a:lstStyle>
          <a:p>
            <a:fld id="{00B213C1-6906-407C-AC6B-48513F02D6A9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0BEE34A-C8D0-4378-97D0-49A540B231C5}"/>
              </a:ext>
            </a:extLst>
          </p:cNvPr>
          <p:cNvSpPr/>
          <p:nvPr/>
        </p:nvSpPr>
        <p:spPr>
          <a:xfrm>
            <a:off x="0" y="-106136"/>
            <a:ext cx="1636776" cy="14279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Resim 7" descr="mobilya içeren bir resim&#10;&#10;Açıklama otomatik olarak oluşturuldu">
            <a:extLst>
              <a:ext uri="{FF2B5EF4-FFF2-40B4-BE49-F238E27FC236}">
                <a16:creationId xmlns:a16="http://schemas.microsoft.com/office/drawing/2014/main" id="{2FF81DBC-B960-410E-B793-37997CD31C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" y="70079"/>
            <a:ext cx="914528" cy="914528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D3048080-345F-4A0E-A459-253A52EC3A83}"/>
              </a:ext>
            </a:extLst>
          </p:cNvPr>
          <p:cNvSpPr/>
          <p:nvPr/>
        </p:nvSpPr>
        <p:spPr>
          <a:xfrm>
            <a:off x="1193291" y="320814"/>
            <a:ext cx="225552" cy="245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A99823CE-90FC-4392-AE48-CADDA0C8D913}"/>
              </a:ext>
            </a:extLst>
          </p:cNvPr>
          <p:cNvSpPr/>
          <p:nvPr/>
        </p:nvSpPr>
        <p:spPr>
          <a:xfrm>
            <a:off x="1191767" y="832103"/>
            <a:ext cx="7952231" cy="1264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63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5EB8B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5" Type="http://schemas.openxmlformats.org/officeDocument/2006/relationships/image" Target="../media/image5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A3E29D2-5FAA-4469-A021-B999A1B2A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" y="4078610"/>
            <a:ext cx="8640000" cy="1459748"/>
          </a:xfrm>
        </p:spPr>
        <p:txBody>
          <a:bodyPr>
            <a:normAutofit/>
          </a:bodyPr>
          <a:lstStyle/>
          <a:p>
            <a:r>
              <a:rPr lang="tr-TR" dirty="0"/>
              <a:t>Sakarya İl Sağlık Müdürlüğü</a:t>
            </a:r>
            <a:br>
              <a:rPr lang="tr-TR" dirty="0"/>
            </a:br>
            <a:r>
              <a:rPr lang="tr-TR" dirty="0"/>
              <a:t>Sakarya Ağız ve Diş Sağlığı Hastanesi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2200AFA-129C-42A9-81CF-897AF0EF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13C1-6906-407C-AC6B-48513F02D6A9}" type="slidenum">
              <a:rPr lang="tr-TR" smtClean="0"/>
              <a:t>1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4EC8164-6D1A-44CA-8101-8E0A8A16C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465"/>
            <a:ext cx="9144000" cy="3673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0268D25-4A81-459B-BF74-A75E811151D6}"/>
              </a:ext>
            </a:extLst>
          </p:cNvPr>
          <p:cNvSpPr txBox="1"/>
          <p:nvPr/>
        </p:nvSpPr>
        <p:spPr>
          <a:xfrm>
            <a:off x="4828018" y="6033185"/>
            <a:ext cx="4315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b="1" dirty="0"/>
              <a:t>Diş Hekimi Metin ÇOBAN</a:t>
            </a:r>
          </a:p>
          <a:p>
            <a:pPr algn="ctr"/>
            <a:r>
              <a:rPr lang="tr-TR" sz="1800" b="1" dirty="0"/>
              <a:t>Başhekim</a:t>
            </a:r>
          </a:p>
        </p:txBody>
      </p:sp>
    </p:spTree>
    <p:extLst>
      <p:ext uri="{BB962C8B-B14F-4D97-AF65-F5344CB8AC3E}">
        <p14:creationId xmlns:p14="http://schemas.microsoft.com/office/powerpoint/2010/main" val="84645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/>
          <p:nvPr/>
        </p:nvGraphicFramePr>
        <p:xfrm>
          <a:off x="750969" y="2557990"/>
          <a:ext cx="2735181" cy="280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ikdörtgen 5"/>
          <p:cNvSpPr/>
          <p:nvPr/>
        </p:nvSpPr>
        <p:spPr>
          <a:xfrm>
            <a:off x="890024" y="1497699"/>
            <a:ext cx="7363952" cy="60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1350" b="1" dirty="0">
                <a:solidFill>
                  <a:schemeClr val="accent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2017 yılı sabit protez işlem sayısı 29106. </a:t>
            </a:r>
          </a:p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1350" b="1" dirty="0">
                <a:solidFill>
                  <a:schemeClr val="accent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Klinik kalite göstergelerinden yenilenen protez oranının %15,5 olduğu tespit edildi. </a:t>
            </a:r>
            <a:endParaRPr lang="tr-TR" sz="1200" b="1" dirty="0">
              <a:solidFill>
                <a:schemeClr val="accent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2">
            <a:extLst>
              <a:ext uri="{FF2B5EF4-FFF2-40B4-BE49-F238E27FC236}">
                <a16:creationId xmlns:a16="http://schemas.microsoft.com/office/drawing/2014/main" id="{6FC8F51C-0951-42FB-BAC4-432B0DFB3C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05" y="0"/>
            <a:ext cx="947995" cy="453630"/>
          </a:xfrm>
          <a:prstGeom prst="rect">
            <a:avLst/>
          </a:prstGeom>
        </p:spPr>
      </p:pic>
      <p:sp>
        <p:nvSpPr>
          <p:cNvPr id="7" name="20 Dikdörtgen">
            <a:extLst>
              <a:ext uri="{FF2B5EF4-FFF2-40B4-BE49-F238E27FC236}">
                <a16:creationId xmlns:a16="http://schemas.microsoft.com/office/drawing/2014/main" id="{9C69C216-BC85-4CDE-811E-E96176B88FC3}"/>
              </a:ext>
            </a:extLst>
          </p:cNvPr>
          <p:cNvSpPr/>
          <p:nvPr/>
        </p:nvSpPr>
        <p:spPr>
          <a:xfrm>
            <a:off x="2214395" y="118269"/>
            <a:ext cx="45297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100" b="1" spc="-11" dirty="0">
                <a:solidFill>
                  <a:prstClr val="black"/>
                </a:solidFill>
                <a:latin typeface="Calibri"/>
                <a:cs typeface="Calibri"/>
              </a:rPr>
              <a:t>Seviye 7 Vaka Örneği  Sabit Protez Uygulamalarının İyileştirilmesi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1F3F84B-AA8D-4325-A832-B90279E96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675065"/>
            <a:ext cx="3676650" cy="24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1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36569" y="1063340"/>
            <a:ext cx="8748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HBYS üzerinden hastaya ilgili işlem girildiğinde hekimler </a:t>
            </a:r>
          </a:p>
          <a:p>
            <a:pPr lvl="0" algn="ctr">
              <a:defRPr/>
            </a:pPr>
            <a:r>
              <a:rPr lang="tr-TR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tarafından RPT sebeplerinin kaydedilmesi sağlandı</a:t>
            </a:r>
            <a:endParaRPr lang="en-US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04" y="2015346"/>
            <a:ext cx="6508981" cy="374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Oval 1">
            <a:extLst>
              <a:ext uri="{FF2B5EF4-FFF2-40B4-BE49-F238E27FC236}">
                <a16:creationId xmlns:a16="http://schemas.microsoft.com/office/drawing/2014/main" id="{19112C41-77AC-40BF-85CB-9A5CA2FCD1D4}"/>
              </a:ext>
            </a:extLst>
          </p:cNvPr>
          <p:cNvSpPr/>
          <p:nvPr/>
        </p:nvSpPr>
        <p:spPr>
          <a:xfrm>
            <a:off x="0" y="2524125"/>
            <a:ext cx="2352675" cy="2251262"/>
          </a:xfrm>
          <a:prstGeom prst="wedgeEllipseCallout">
            <a:avLst>
              <a:gd name="adj1" fmla="val 50984"/>
              <a:gd name="adj2" fmla="val -324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HBYS üzerinden hastaya ilgili işlem girildiğinde hekimler tarafından RPT sebeplerinin kaydedilmesi sağlandı</a:t>
            </a:r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2">
            <a:extLst>
              <a:ext uri="{FF2B5EF4-FFF2-40B4-BE49-F238E27FC236}">
                <a16:creationId xmlns:a16="http://schemas.microsoft.com/office/drawing/2014/main" id="{C1E15E2C-AEC4-4307-993F-D6CE95411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59" y="94052"/>
            <a:ext cx="739066" cy="3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28226" y="120018"/>
            <a:ext cx="8686800" cy="84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tr-TR" sz="2100" b="1" spc="-11" dirty="0">
                <a:solidFill>
                  <a:prstClr val="black"/>
                </a:solidFill>
                <a:latin typeface="Calibri"/>
                <a:cs typeface="Calibri"/>
              </a:rPr>
              <a:t>Sabit Protez Sayısını Arttırma ve RPT Sayılarını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tr-TR" sz="2100" b="1" spc="-11" dirty="0">
                <a:solidFill>
                  <a:prstClr val="black"/>
                </a:solidFill>
                <a:latin typeface="Calibri"/>
                <a:cs typeface="Calibri"/>
              </a:rPr>
              <a:t>Azaltmada İzlenen Adımlar ve Hedefler</a:t>
            </a:r>
          </a:p>
        </p:txBody>
      </p:sp>
      <p:sp>
        <p:nvSpPr>
          <p:cNvPr id="21" name="Speech Bubble: Oval 23">
            <a:extLst>
              <a:ext uri="{FF2B5EF4-FFF2-40B4-BE49-F238E27FC236}">
                <a16:creationId xmlns:a16="http://schemas.microsoft.com/office/drawing/2014/main" id="{F90FED0B-8563-435E-8F2A-72C627E0321E}"/>
              </a:ext>
            </a:extLst>
          </p:cNvPr>
          <p:cNvSpPr/>
          <p:nvPr/>
        </p:nvSpPr>
        <p:spPr>
          <a:xfrm>
            <a:off x="5492927" y="1659507"/>
            <a:ext cx="3293078" cy="2977700"/>
          </a:xfrm>
          <a:prstGeom prst="wedgeEllipseCallout">
            <a:avLst>
              <a:gd name="adj1" fmla="val 40901"/>
              <a:gd name="adj2" fmla="val 443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 kalite göstergeleri ve yönetici takip ekranı verileri analiz edilerek protez laboratuvar değişikliğine karar verilerek şartname ve ihale hazırlığı yapıldı</a:t>
            </a:r>
          </a:p>
        </p:txBody>
      </p:sp>
      <p:sp>
        <p:nvSpPr>
          <p:cNvPr id="22" name="Speech Bubble: Oval 22">
            <a:extLst>
              <a:ext uri="{FF2B5EF4-FFF2-40B4-BE49-F238E27FC236}">
                <a16:creationId xmlns:a16="http://schemas.microsoft.com/office/drawing/2014/main" id="{0457CCB5-B122-48C6-A865-6832B21BB2D2}"/>
              </a:ext>
            </a:extLst>
          </p:cNvPr>
          <p:cNvSpPr/>
          <p:nvPr/>
        </p:nvSpPr>
        <p:spPr>
          <a:xfrm>
            <a:off x="2888612" y="2776220"/>
            <a:ext cx="3186345" cy="2977700"/>
          </a:xfrm>
          <a:prstGeom prst="wedgeEllipseCallout">
            <a:avLst>
              <a:gd name="adj1" fmla="val 44941"/>
              <a:gd name="adj2" fmla="val -4314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Hekim görüş ve önerileri için    toplantılar düzenlendi</a:t>
            </a:r>
          </a:p>
        </p:txBody>
      </p:sp>
      <p:sp>
        <p:nvSpPr>
          <p:cNvPr id="23" name="Speech Bubble: Oval 21">
            <a:extLst>
              <a:ext uri="{FF2B5EF4-FFF2-40B4-BE49-F238E27FC236}">
                <a16:creationId xmlns:a16="http://schemas.microsoft.com/office/drawing/2014/main" id="{557570A1-FB58-46B3-9202-469BCE19A8A0}"/>
              </a:ext>
            </a:extLst>
          </p:cNvPr>
          <p:cNvSpPr/>
          <p:nvPr/>
        </p:nvSpPr>
        <p:spPr>
          <a:xfrm>
            <a:off x="138151" y="2163382"/>
            <a:ext cx="2887917" cy="2449424"/>
          </a:xfrm>
          <a:prstGeom prst="wedgeEllipseCallout">
            <a:avLst>
              <a:gd name="adj1" fmla="val 55423"/>
              <a:gd name="adj2" fmla="val 280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0" y="2714737"/>
            <a:ext cx="3164549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Protez değerlendirme komisyonunca alternatif teknik araştırma ve incelemeleri yapıldı</a:t>
            </a:r>
            <a:endParaRPr lang="tr-T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2">
            <a:extLst>
              <a:ext uri="{FF2B5EF4-FFF2-40B4-BE49-F238E27FC236}">
                <a16:creationId xmlns:a16="http://schemas.microsoft.com/office/drawing/2014/main" id="{226DA9C9-3D7B-4050-B726-CF805EAFD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288" y="86405"/>
            <a:ext cx="955069" cy="4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0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/>
        </p:nvGraphicFramePr>
        <p:xfrm>
          <a:off x="1110424" y="2209713"/>
          <a:ext cx="7473137" cy="352146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284846">
                  <a:extLst>
                    <a:ext uri="{9D8B030D-6E8A-4147-A177-3AD203B41FA5}">
                      <a16:colId xmlns:a16="http://schemas.microsoft.com/office/drawing/2014/main" val="1285107494"/>
                    </a:ext>
                  </a:extLst>
                </a:gridCol>
                <a:gridCol w="1188291">
                  <a:extLst>
                    <a:ext uri="{9D8B030D-6E8A-4147-A177-3AD203B41FA5}">
                      <a16:colId xmlns:a16="http://schemas.microsoft.com/office/drawing/2014/main" val="1483009531"/>
                    </a:ext>
                  </a:extLst>
                </a:gridCol>
              </a:tblGrid>
              <a:tr h="216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RPT Nedeni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Toplam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201859579"/>
                  </a:ext>
                </a:extLst>
              </a:tr>
              <a:tr h="216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 err="1">
                          <a:effectLst/>
                        </a:rPr>
                        <a:t>Kole</a:t>
                      </a:r>
                      <a:r>
                        <a:rPr lang="tr-TR" sz="900" dirty="0">
                          <a:effectLst/>
                        </a:rPr>
                        <a:t> Uyumsuzlukları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399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894585704"/>
                  </a:ext>
                </a:extLst>
              </a:tr>
              <a:tr h="270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Balans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191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148114946"/>
                  </a:ext>
                </a:extLst>
              </a:tr>
              <a:tr h="216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Metal Alt Yapı-Seramik Uyumsuzlukları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106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203110689"/>
                  </a:ext>
                </a:extLst>
              </a:tr>
              <a:tr h="216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Metal veya Döküm Kaynaklı Sorunlar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77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862725166"/>
                  </a:ext>
                </a:extLst>
              </a:tr>
              <a:tr h="216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2 Yılı Geçmiş Kron İşler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38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898024089"/>
                  </a:ext>
                </a:extLst>
              </a:tr>
              <a:tr h="216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 err="1">
                          <a:effectLst/>
                        </a:rPr>
                        <a:t>Laboratuvarda</a:t>
                      </a:r>
                      <a:r>
                        <a:rPr lang="tr-TR" sz="900" dirty="0">
                          <a:effectLst/>
                        </a:rPr>
                        <a:t> Kaybolan İşler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35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209454517"/>
                  </a:ext>
                </a:extLst>
              </a:tr>
              <a:tr h="216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 err="1">
                          <a:effectLst/>
                        </a:rPr>
                        <a:t>Oklüzyon</a:t>
                      </a:r>
                      <a:r>
                        <a:rPr lang="tr-TR" sz="900" dirty="0">
                          <a:effectLst/>
                        </a:rPr>
                        <a:t> Uyumsuzlukları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33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834358730"/>
                  </a:ext>
                </a:extLst>
              </a:tr>
              <a:tr h="216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Estetik Uyumsuzluk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31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044017769"/>
                  </a:ext>
                </a:extLst>
              </a:tr>
              <a:tr h="216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Kron Kırılması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31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61210618"/>
                  </a:ext>
                </a:extLst>
              </a:tr>
              <a:tr h="216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Plan Değişikliği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21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283822652"/>
                  </a:ext>
                </a:extLst>
              </a:tr>
              <a:tr h="216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Hasta Kaynaklı Nedenler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13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36806511"/>
                  </a:ext>
                </a:extLst>
              </a:tr>
              <a:tr h="216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Ölçü veya Alçı Model Deformasyonu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13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000063930"/>
                  </a:ext>
                </a:extLst>
              </a:tr>
              <a:tr h="216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Faset Atması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609368038"/>
                  </a:ext>
                </a:extLst>
              </a:tr>
              <a:tr h="216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Renk Uyumsuzlukları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25490774"/>
                  </a:ext>
                </a:extLst>
              </a:tr>
              <a:tr h="216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Hastanede Kaybolan İşler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3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860904970"/>
                  </a:ext>
                </a:extLst>
              </a:tr>
            </a:tbl>
          </a:graphicData>
        </a:graphic>
      </p:graphicFrame>
      <p:pic>
        <p:nvPicPr>
          <p:cNvPr id="2" name="Resim 2">
            <a:extLst>
              <a:ext uri="{FF2B5EF4-FFF2-40B4-BE49-F238E27FC236}">
                <a16:creationId xmlns:a16="http://schemas.microsoft.com/office/drawing/2014/main" id="{6FC8F51C-0951-42FB-BAC4-432B0DFB3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05" y="0"/>
            <a:ext cx="947995" cy="453630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14544F89-1371-4E99-ADD2-A73281F2FC85}"/>
              </a:ext>
            </a:extLst>
          </p:cNvPr>
          <p:cNvSpPr/>
          <p:nvPr/>
        </p:nvSpPr>
        <p:spPr>
          <a:xfrm>
            <a:off x="843137" y="1126822"/>
            <a:ext cx="8540014" cy="90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1350" b="1" dirty="0">
                <a:solidFill>
                  <a:schemeClr val="accent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İlgili göstergenin yüksek olmasının nedenlerini klinik bazlı tespiti için HBYS üzerinden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tr-TR" sz="1350" b="1" dirty="0">
                <a:solidFill>
                  <a:schemeClr val="accent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veriler toplandı ve mevcut durumda en yüksek sayıdaki RPT nedenleri </a:t>
            </a:r>
            <a:r>
              <a:rPr lang="tr-TR" sz="1350" b="1" dirty="0" err="1">
                <a:solidFill>
                  <a:schemeClr val="accent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kole</a:t>
            </a:r>
            <a:r>
              <a:rPr lang="tr-TR" sz="1350" b="1" dirty="0">
                <a:solidFill>
                  <a:schemeClr val="accent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uyumsuzluğu,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tr-TR" sz="1350" b="1" dirty="0">
                <a:solidFill>
                  <a:schemeClr val="accent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balans ve metal altyapı seramik uyumsuzlukları olduğu tespit edildi.</a:t>
            </a:r>
            <a:endParaRPr lang="tr-TR" sz="1200" b="1" dirty="0">
              <a:solidFill>
                <a:schemeClr val="accent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C398701-9F16-45AD-B1F0-ABB989BDB6AB}"/>
              </a:ext>
            </a:extLst>
          </p:cNvPr>
          <p:cNvSpPr txBox="1"/>
          <p:nvPr/>
        </p:nvSpPr>
        <p:spPr>
          <a:xfrm>
            <a:off x="1740877" y="240828"/>
            <a:ext cx="4691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spc="-11" dirty="0">
                <a:solidFill>
                  <a:prstClr val="black"/>
                </a:solidFill>
                <a:latin typeface="Calibri"/>
                <a:cs typeface="Calibri"/>
              </a:rPr>
              <a:t>Sabit Protez Sayısını Arttırma ve RPT Nedenleri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082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10775" y="1003050"/>
            <a:ext cx="8734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3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Bilgisayar destekli tasarım ve üretim tekniklerinden biri olan lazer </a:t>
            </a:r>
            <a:r>
              <a:rPr lang="tr-TR" sz="13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sinterleme</a:t>
            </a:r>
            <a:r>
              <a:rPr lang="tr-TR" sz="13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metal alt yapımı üretimi sistemine geçilerek bilgisayar ortamına aktarılan modellerin tasarımı </a:t>
            </a:r>
            <a:r>
              <a:rPr lang="tr-TR" sz="13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tr-TR" sz="13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ortamda yapılıp elde edilen veri doğrultusunda  istenilen ürünlerin </a:t>
            </a:r>
            <a:r>
              <a:rPr lang="tr-TR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kısa sürede ve az hatayla ortaya </a:t>
            </a:r>
            <a:r>
              <a:rPr lang="tr-TR" sz="13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çıkması sağlanmıştır. Böylece </a:t>
            </a:r>
            <a:r>
              <a:rPr lang="tr-TR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iş/zaman oranı </a:t>
            </a:r>
            <a:r>
              <a:rPr lang="tr-TR" sz="13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yükselmiş süreçler kolaylaşmış işlem kalitesi artmıştır</a:t>
            </a:r>
            <a:endParaRPr lang="tr-TR" sz="135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7"/>
          <a:stretch/>
        </p:blipFill>
        <p:spPr>
          <a:xfrm>
            <a:off x="1394603" y="3793301"/>
            <a:ext cx="3483635" cy="1827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5" r="9521"/>
          <a:stretch/>
        </p:blipFill>
        <p:spPr>
          <a:xfrm>
            <a:off x="5144459" y="2180493"/>
            <a:ext cx="3764529" cy="3439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sim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8427" r="2772" b="8266"/>
          <a:stretch/>
        </p:blipFill>
        <p:spPr>
          <a:xfrm>
            <a:off x="1394603" y="2180493"/>
            <a:ext cx="3464227" cy="1596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2">
            <a:extLst>
              <a:ext uri="{FF2B5EF4-FFF2-40B4-BE49-F238E27FC236}">
                <a16:creationId xmlns:a16="http://schemas.microsoft.com/office/drawing/2014/main" id="{696799D2-6E90-4AAC-A876-90951A410B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05" y="0"/>
            <a:ext cx="947995" cy="45363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901B281-7A47-44B9-88C6-E2AAD39523A4}"/>
              </a:ext>
            </a:extLst>
          </p:cNvPr>
          <p:cNvSpPr txBox="1"/>
          <p:nvPr/>
        </p:nvSpPr>
        <p:spPr>
          <a:xfrm>
            <a:off x="1394603" y="162510"/>
            <a:ext cx="72386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100" b="1" spc="-11" dirty="0">
                <a:solidFill>
                  <a:prstClr val="black"/>
                </a:solidFill>
                <a:latin typeface="Calibri"/>
                <a:cs typeface="Calibri"/>
              </a:rPr>
              <a:t>Hızlı prototip üretimini en doğru düzeyde üretebilen </a:t>
            </a:r>
          </a:p>
          <a:p>
            <a:pPr algn="ctr"/>
            <a:r>
              <a:rPr lang="tr-TR" sz="2100" b="1" spc="-11" dirty="0">
                <a:solidFill>
                  <a:prstClr val="black"/>
                </a:solidFill>
                <a:latin typeface="Calibri"/>
                <a:cs typeface="Calibri"/>
              </a:rPr>
              <a:t>Bilgisayar destekli tasarım ve üretim sistemine geçiş</a:t>
            </a:r>
          </a:p>
        </p:txBody>
      </p:sp>
    </p:spTree>
    <p:extLst>
      <p:ext uri="{BB962C8B-B14F-4D97-AF65-F5344CB8AC3E}">
        <p14:creationId xmlns:p14="http://schemas.microsoft.com/office/powerpoint/2010/main" val="1782175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-111443" y="227079"/>
            <a:ext cx="9255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b="1" spc="-11" dirty="0">
                <a:solidFill>
                  <a:prstClr val="black"/>
                </a:solidFill>
                <a:latin typeface="Calibri"/>
                <a:cs typeface="Calibri"/>
              </a:rPr>
              <a:t>Sistem değişikliği sonrası HBYS üzerinden alınan veriler ışığında </a:t>
            </a:r>
          </a:p>
          <a:p>
            <a:pPr lvl="0" algn="ctr">
              <a:defRPr/>
            </a:pPr>
            <a:r>
              <a:rPr lang="tr-TR" b="1" spc="-11" dirty="0">
                <a:solidFill>
                  <a:prstClr val="black"/>
                </a:solidFill>
                <a:latin typeface="Calibri"/>
                <a:cs typeface="Calibri"/>
              </a:rPr>
              <a:t>yeni sistemin başarı ve etkinlik analizi yapıldı</a:t>
            </a:r>
            <a:endParaRPr lang="en-US" b="1" spc="-1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aphicFrame>
        <p:nvGraphicFramePr>
          <p:cNvPr id="6" name="Grafik 5"/>
          <p:cNvGraphicFramePr/>
          <p:nvPr/>
        </p:nvGraphicFramePr>
        <p:xfrm>
          <a:off x="1882714" y="1680211"/>
          <a:ext cx="3140771" cy="2410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k 6"/>
          <p:cNvGraphicFramePr/>
          <p:nvPr/>
        </p:nvGraphicFramePr>
        <p:xfrm>
          <a:off x="5350533" y="1671638"/>
          <a:ext cx="3161960" cy="239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Dikdörtgen 7"/>
          <p:cNvSpPr/>
          <p:nvPr/>
        </p:nvSpPr>
        <p:spPr>
          <a:xfrm>
            <a:off x="941357" y="4613116"/>
            <a:ext cx="7955280" cy="97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135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 değişikliği sonrası HBYS üzerinden alınan verilere göre </a:t>
            </a:r>
            <a:r>
              <a:rPr lang="tr-TR" sz="135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kole</a:t>
            </a:r>
            <a:r>
              <a:rPr lang="tr-TR" sz="135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uyumsuzluğu ve metal altyapı seramik uyumsuzluğunun önüne geçilmiş oldu. </a:t>
            </a:r>
            <a:r>
              <a:rPr lang="tr-TR" sz="135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 da işlem sayısında artış ve RPT sayısında azalışı sağlayarak hasta memnuniyetini</a:t>
            </a:r>
            <a:r>
              <a:rPr lang="tr-TR" sz="135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hizmet kalitesini ve </a:t>
            </a:r>
            <a:r>
              <a:rPr lang="tr-TR" sz="135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sabit protez uygulamalarından elde edilen kurum gelirini %50 arttırmıştır</a:t>
            </a:r>
            <a:r>
              <a:rPr lang="tr-TR" sz="135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1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Oval 23">
            <a:extLst>
              <a:ext uri="{FF2B5EF4-FFF2-40B4-BE49-F238E27FC236}">
                <a16:creationId xmlns:a16="http://schemas.microsoft.com/office/drawing/2014/main" id="{F90FED0B-8563-435E-8F2A-72C627E0321E}"/>
              </a:ext>
            </a:extLst>
          </p:cNvPr>
          <p:cNvSpPr/>
          <p:nvPr/>
        </p:nvSpPr>
        <p:spPr>
          <a:xfrm>
            <a:off x="0" y="2228850"/>
            <a:ext cx="1882715" cy="1844878"/>
          </a:xfrm>
          <a:prstGeom prst="wedgeEllipseCallout">
            <a:avLst>
              <a:gd name="adj1" fmla="val 40901"/>
              <a:gd name="adj2" fmla="val 443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 değişikliği sonrası HBYS üzerinden alınan veriler ışığında yeni sistemin başarı ve etkinlik analizi yapıldı</a:t>
            </a: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2">
            <a:extLst>
              <a:ext uri="{FF2B5EF4-FFF2-40B4-BE49-F238E27FC236}">
                <a16:creationId xmlns:a16="http://schemas.microsoft.com/office/drawing/2014/main" id="{9307EAB2-D095-4178-9D33-81D512798C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35" y="53965"/>
            <a:ext cx="801929" cy="3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5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60628" y="1127260"/>
            <a:ext cx="8034688" cy="134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Sabit protez sayımız 2017 yılında 29106 iken, 2018 yılında 47843, 2019 yılında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ise 58478’ e ulaşmıştır. Artan işlem sayıları da dikkate alındığında sistem                  üzerinden toplanan RPT nedenlerine göre yapılan analiz daha etkili sonuçların ortaya çıkmasını sağlamıştır.</a:t>
            </a:r>
            <a:endParaRPr lang="tr-TR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afik 4"/>
          <p:cNvGraphicFramePr/>
          <p:nvPr/>
        </p:nvGraphicFramePr>
        <p:xfrm>
          <a:off x="1057575" y="2691805"/>
          <a:ext cx="7048200" cy="303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Resim 2">
            <a:extLst>
              <a:ext uri="{FF2B5EF4-FFF2-40B4-BE49-F238E27FC236}">
                <a16:creationId xmlns:a16="http://schemas.microsoft.com/office/drawing/2014/main" id="{31611782-3A74-4C8E-B0FE-543052BD6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58" y="0"/>
            <a:ext cx="798142" cy="3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53411" y="204875"/>
            <a:ext cx="1128236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dirty="0"/>
              <a:t>İmpla</a:t>
            </a:r>
            <a:r>
              <a:rPr spc="-26" dirty="0"/>
              <a:t>n</a:t>
            </a:r>
            <a:r>
              <a:rPr dirty="0"/>
              <a:t>t</a:t>
            </a:r>
          </a:p>
        </p:txBody>
      </p:sp>
      <p:sp>
        <p:nvSpPr>
          <p:cNvPr id="5" name="object 5"/>
          <p:cNvSpPr/>
          <p:nvPr/>
        </p:nvSpPr>
        <p:spPr>
          <a:xfrm>
            <a:off x="2347721" y="1216153"/>
            <a:ext cx="2223135" cy="1704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91740" y="1360169"/>
            <a:ext cx="1945386" cy="1426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56816" y="2857500"/>
            <a:ext cx="5273230" cy="292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007" y="1216153"/>
            <a:ext cx="2404872" cy="1704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8026" y="1360169"/>
            <a:ext cx="2127123" cy="1426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23710" y="2990079"/>
            <a:ext cx="2320290" cy="28517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67728" y="3134105"/>
            <a:ext cx="2113407" cy="25740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7" y="3048371"/>
            <a:ext cx="2404872" cy="26471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8026" y="3192399"/>
            <a:ext cx="2127123" cy="2369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23710" y="1250441"/>
            <a:ext cx="2320290" cy="1669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67728" y="1394460"/>
            <a:ext cx="2053971" cy="13921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49700" y="1250441"/>
            <a:ext cx="2495168" cy="16699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93717" y="1394460"/>
            <a:ext cx="2217419" cy="13921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Resim 2">
            <a:extLst>
              <a:ext uri="{FF2B5EF4-FFF2-40B4-BE49-F238E27FC236}">
                <a16:creationId xmlns:a16="http://schemas.microsoft.com/office/drawing/2014/main" id="{23B9D90D-4663-4EBC-AA1A-390CF9768E8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58" y="0"/>
            <a:ext cx="798142" cy="3819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/>
          <p:cNvSpPr>
            <a:spLocks/>
          </p:cNvSpPr>
          <p:nvPr/>
        </p:nvSpPr>
        <p:spPr>
          <a:xfrm>
            <a:off x="1545471" y="1243313"/>
            <a:ext cx="7088576" cy="4862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49BCA4B-5087-4D5D-A867-C1B6487AB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54" y="-14068"/>
            <a:ext cx="798142" cy="3819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49BCA4B-5087-4D5D-A867-C1B6487AB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575" y="18959"/>
            <a:ext cx="798142" cy="381923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0312C51-A310-4554-A3B2-58468993D9D7}"/>
              </a:ext>
            </a:extLst>
          </p:cNvPr>
          <p:cNvSpPr txBox="1"/>
          <p:nvPr/>
        </p:nvSpPr>
        <p:spPr>
          <a:xfrm>
            <a:off x="1677572" y="209921"/>
            <a:ext cx="57888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100" b="1" spc="-11" dirty="0">
                <a:solidFill>
                  <a:prstClr val="black"/>
                </a:solidFill>
                <a:latin typeface="Calibri"/>
                <a:cs typeface="Calibri"/>
              </a:rPr>
              <a:t>Koruyucu Hekimlik  ve  </a:t>
            </a:r>
            <a:r>
              <a:rPr lang="tr-TR" sz="2100" b="1" spc="-11" dirty="0" err="1">
                <a:solidFill>
                  <a:prstClr val="black"/>
                </a:solidFill>
                <a:latin typeface="Calibri"/>
                <a:cs typeface="Calibri"/>
              </a:rPr>
              <a:t>Restoratif</a:t>
            </a:r>
            <a:r>
              <a:rPr lang="tr-TR" sz="2100" b="1" spc="-11" dirty="0">
                <a:solidFill>
                  <a:prstClr val="black"/>
                </a:solidFill>
                <a:latin typeface="Calibri"/>
                <a:cs typeface="Calibri"/>
              </a:rPr>
              <a:t>  Tedavi İşlemleri</a:t>
            </a:r>
          </a:p>
        </p:txBody>
      </p:sp>
      <p:sp>
        <p:nvSpPr>
          <p:cNvPr id="6" name="TextBox 42">
            <a:extLst>
              <a:ext uri="{FF2B5EF4-FFF2-40B4-BE49-F238E27FC236}">
                <a16:creationId xmlns:a16="http://schemas.microsoft.com/office/drawing/2014/main" id="{6F5EFA12-BC44-46A1-97F7-1D24993A858F}"/>
              </a:ext>
            </a:extLst>
          </p:cNvPr>
          <p:cNvSpPr txBox="1"/>
          <p:nvPr/>
        </p:nvSpPr>
        <p:spPr>
          <a:xfrm>
            <a:off x="833925" y="5152100"/>
            <a:ext cx="7212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defRPr/>
            </a:pPr>
            <a:r>
              <a:rPr lang="tr-TR" sz="2100" b="1" dirty="0">
                <a:latin typeface="Calibri" panose="020F0502020204030204"/>
              </a:rPr>
              <a:t>Hastanemiz yılda ortalama 21.402 çocuk (0-14 yaş grubu) hastaya tedavi hizmeti vermektedir.</a:t>
            </a: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98929EA4-A42C-42EB-9EE7-3E813AD56B5A}"/>
              </a:ext>
            </a:extLst>
          </p:cNvPr>
          <p:cNvGrpSpPr/>
          <p:nvPr/>
        </p:nvGrpSpPr>
        <p:grpSpPr>
          <a:xfrm>
            <a:off x="616541" y="1804093"/>
            <a:ext cx="2025862" cy="2267438"/>
            <a:chOff x="626126" y="1236985"/>
            <a:chExt cx="2852163" cy="351149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F88B8A-D838-4F71-9DCC-8CFC2979B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549" y="1871102"/>
              <a:ext cx="2252584" cy="2877382"/>
            </a:xfrm>
            <a:custGeom>
              <a:avLst/>
              <a:gdLst>
                <a:gd name="T0" fmla="*/ 3027 w 4412"/>
                <a:gd name="T1" fmla="*/ 201 h 5358"/>
                <a:gd name="T2" fmla="*/ 2232 w 4412"/>
                <a:gd name="T3" fmla="*/ 319 h 5358"/>
                <a:gd name="T4" fmla="*/ 2206 w 4412"/>
                <a:gd name="T5" fmla="*/ 318 h 5358"/>
                <a:gd name="T6" fmla="*/ 2180 w 4412"/>
                <a:gd name="T7" fmla="*/ 319 h 5358"/>
                <a:gd name="T8" fmla="*/ 1385 w 4412"/>
                <a:gd name="T9" fmla="*/ 201 h 5358"/>
                <a:gd name="T10" fmla="*/ 205 w 4412"/>
                <a:gd name="T11" fmla="*/ 1330 h 5358"/>
                <a:gd name="T12" fmla="*/ 846 w 4412"/>
                <a:gd name="T13" fmla="*/ 2664 h 5358"/>
                <a:gd name="T14" fmla="*/ 923 w 4412"/>
                <a:gd name="T15" fmla="*/ 3921 h 5358"/>
                <a:gd name="T16" fmla="*/ 1436 w 4412"/>
                <a:gd name="T17" fmla="*/ 5358 h 5358"/>
                <a:gd name="T18" fmla="*/ 2168 w 4412"/>
                <a:gd name="T19" fmla="*/ 3183 h 5358"/>
                <a:gd name="T20" fmla="*/ 2244 w 4412"/>
                <a:gd name="T21" fmla="*/ 3183 h 5358"/>
                <a:gd name="T22" fmla="*/ 2976 w 4412"/>
                <a:gd name="T23" fmla="*/ 5358 h 5358"/>
                <a:gd name="T24" fmla="*/ 3489 w 4412"/>
                <a:gd name="T25" fmla="*/ 3921 h 5358"/>
                <a:gd name="T26" fmla="*/ 3566 w 4412"/>
                <a:gd name="T27" fmla="*/ 2664 h 5358"/>
                <a:gd name="T28" fmla="*/ 4207 w 4412"/>
                <a:gd name="T29" fmla="*/ 1330 h 5358"/>
                <a:gd name="T30" fmla="*/ 3027 w 4412"/>
                <a:gd name="T31" fmla="*/ 201 h 5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2" h="5358">
                  <a:moveTo>
                    <a:pt x="3027" y="201"/>
                  </a:moveTo>
                  <a:cubicBezTo>
                    <a:pt x="2950" y="227"/>
                    <a:pt x="2531" y="319"/>
                    <a:pt x="2232" y="319"/>
                  </a:cubicBezTo>
                  <a:cubicBezTo>
                    <a:pt x="2223" y="319"/>
                    <a:pt x="2215" y="318"/>
                    <a:pt x="2206" y="318"/>
                  </a:cubicBezTo>
                  <a:cubicBezTo>
                    <a:pt x="2197" y="318"/>
                    <a:pt x="2189" y="319"/>
                    <a:pt x="2180" y="319"/>
                  </a:cubicBezTo>
                  <a:cubicBezTo>
                    <a:pt x="1881" y="319"/>
                    <a:pt x="1462" y="227"/>
                    <a:pt x="1385" y="201"/>
                  </a:cubicBezTo>
                  <a:cubicBezTo>
                    <a:pt x="780" y="0"/>
                    <a:pt x="0" y="47"/>
                    <a:pt x="205" y="1330"/>
                  </a:cubicBezTo>
                  <a:cubicBezTo>
                    <a:pt x="296" y="1902"/>
                    <a:pt x="538" y="2356"/>
                    <a:pt x="846" y="2664"/>
                  </a:cubicBezTo>
                  <a:cubicBezTo>
                    <a:pt x="846" y="2664"/>
                    <a:pt x="846" y="3485"/>
                    <a:pt x="923" y="3921"/>
                  </a:cubicBezTo>
                  <a:cubicBezTo>
                    <a:pt x="1073" y="4771"/>
                    <a:pt x="1303" y="5358"/>
                    <a:pt x="1436" y="5358"/>
                  </a:cubicBezTo>
                  <a:cubicBezTo>
                    <a:pt x="2001" y="5358"/>
                    <a:pt x="1590" y="3183"/>
                    <a:pt x="2168" y="3183"/>
                  </a:cubicBezTo>
                  <a:cubicBezTo>
                    <a:pt x="2181" y="3183"/>
                    <a:pt x="2231" y="3183"/>
                    <a:pt x="2244" y="3183"/>
                  </a:cubicBezTo>
                  <a:cubicBezTo>
                    <a:pt x="2822" y="3183"/>
                    <a:pt x="2386" y="5358"/>
                    <a:pt x="2976" y="5358"/>
                  </a:cubicBezTo>
                  <a:cubicBezTo>
                    <a:pt x="3109" y="5358"/>
                    <a:pt x="3339" y="4771"/>
                    <a:pt x="3489" y="3921"/>
                  </a:cubicBezTo>
                  <a:cubicBezTo>
                    <a:pt x="3566" y="3485"/>
                    <a:pt x="3566" y="2664"/>
                    <a:pt x="3566" y="2664"/>
                  </a:cubicBezTo>
                  <a:cubicBezTo>
                    <a:pt x="3874" y="2356"/>
                    <a:pt x="4116" y="1902"/>
                    <a:pt x="4207" y="1330"/>
                  </a:cubicBezTo>
                  <a:cubicBezTo>
                    <a:pt x="4412" y="47"/>
                    <a:pt x="3632" y="0"/>
                    <a:pt x="3027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grpSp>
          <p:nvGrpSpPr>
            <p:cNvPr id="9" name="Group 32">
              <a:extLst>
                <a:ext uri="{FF2B5EF4-FFF2-40B4-BE49-F238E27FC236}">
                  <a16:creationId xmlns:a16="http://schemas.microsoft.com/office/drawing/2014/main" id="{153C6D92-C3E4-4395-A52E-5793AD1ADD72}"/>
                </a:ext>
              </a:extLst>
            </p:cNvPr>
            <p:cNvGrpSpPr/>
            <p:nvPr/>
          </p:nvGrpSpPr>
          <p:grpSpPr>
            <a:xfrm>
              <a:off x="626126" y="1236985"/>
              <a:ext cx="2852163" cy="2864647"/>
              <a:chOff x="1060021" y="1473417"/>
              <a:chExt cx="4479725" cy="4499333"/>
            </a:xfrm>
            <a:solidFill>
              <a:schemeClr val="accent2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10E16532-761A-4F31-B6BA-5EF2409F7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026" y="2059900"/>
                <a:ext cx="1474227" cy="461699"/>
              </a:xfrm>
              <a:custGeom>
                <a:avLst/>
                <a:gdLst>
                  <a:gd name="T0" fmla="*/ 206 w 426"/>
                  <a:gd name="T1" fmla="*/ 0 h 132"/>
                  <a:gd name="T2" fmla="*/ 403 w 426"/>
                  <a:gd name="T3" fmla="*/ 73 h 132"/>
                  <a:gd name="T4" fmla="*/ 413 w 426"/>
                  <a:gd name="T5" fmla="*/ 83 h 132"/>
                  <a:gd name="T6" fmla="*/ 414 w 426"/>
                  <a:gd name="T7" fmla="*/ 120 h 132"/>
                  <a:gd name="T8" fmla="*/ 376 w 426"/>
                  <a:gd name="T9" fmla="*/ 121 h 132"/>
                  <a:gd name="T10" fmla="*/ 307 w 426"/>
                  <a:gd name="T11" fmla="*/ 75 h 132"/>
                  <a:gd name="T12" fmla="*/ 60 w 426"/>
                  <a:gd name="T13" fmla="*/ 114 h 132"/>
                  <a:gd name="T14" fmla="*/ 52 w 426"/>
                  <a:gd name="T15" fmla="*/ 121 h 132"/>
                  <a:gd name="T16" fmla="*/ 13 w 426"/>
                  <a:gd name="T17" fmla="*/ 120 h 132"/>
                  <a:gd name="T18" fmla="*/ 15 w 426"/>
                  <a:gd name="T19" fmla="*/ 82 h 132"/>
                  <a:gd name="T20" fmla="*/ 152 w 426"/>
                  <a:gd name="T21" fmla="*/ 8 h 132"/>
                  <a:gd name="T22" fmla="*/ 206 w 426"/>
                  <a:gd name="T2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6" h="132">
                    <a:moveTo>
                      <a:pt x="206" y="0"/>
                    </a:moveTo>
                    <a:cubicBezTo>
                      <a:pt x="285" y="3"/>
                      <a:pt x="350" y="24"/>
                      <a:pt x="403" y="73"/>
                    </a:cubicBezTo>
                    <a:cubicBezTo>
                      <a:pt x="407" y="76"/>
                      <a:pt x="410" y="79"/>
                      <a:pt x="413" y="83"/>
                    </a:cubicBezTo>
                    <a:cubicBezTo>
                      <a:pt x="424" y="95"/>
                      <a:pt x="426" y="108"/>
                      <a:pt x="414" y="120"/>
                    </a:cubicBezTo>
                    <a:cubicBezTo>
                      <a:pt x="402" y="132"/>
                      <a:pt x="390" y="131"/>
                      <a:pt x="376" y="121"/>
                    </a:cubicBezTo>
                    <a:cubicBezTo>
                      <a:pt x="354" y="105"/>
                      <a:pt x="332" y="86"/>
                      <a:pt x="307" y="75"/>
                    </a:cubicBezTo>
                    <a:cubicBezTo>
                      <a:pt x="217" y="36"/>
                      <a:pt x="134" y="51"/>
                      <a:pt x="60" y="114"/>
                    </a:cubicBezTo>
                    <a:cubicBezTo>
                      <a:pt x="57" y="116"/>
                      <a:pt x="55" y="119"/>
                      <a:pt x="52" y="121"/>
                    </a:cubicBezTo>
                    <a:cubicBezTo>
                      <a:pt x="39" y="132"/>
                      <a:pt x="25" y="132"/>
                      <a:pt x="13" y="120"/>
                    </a:cubicBezTo>
                    <a:cubicBezTo>
                      <a:pt x="0" y="107"/>
                      <a:pt x="3" y="93"/>
                      <a:pt x="15" y="82"/>
                    </a:cubicBezTo>
                    <a:cubicBezTo>
                      <a:pt x="53" y="43"/>
                      <a:pt x="100" y="19"/>
                      <a:pt x="152" y="8"/>
                    </a:cubicBezTo>
                    <a:cubicBezTo>
                      <a:pt x="172" y="4"/>
                      <a:pt x="193" y="2"/>
                      <a:pt x="2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 dirty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010345A7-3B85-4944-8557-52A2B1399E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0021" y="1473417"/>
                <a:ext cx="4479725" cy="4499333"/>
              </a:xfrm>
              <a:custGeom>
                <a:avLst/>
                <a:gdLst>
                  <a:gd name="T0" fmla="*/ 1257 w 1295"/>
                  <a:gd name="T1" fmla="*/ 1098 h 1289"/>
                  <a:gd name="T2" fmla="*/ 1123 w 1295"/>
                  <a:gd name="T3" fmla="*/ 981 h 1289"/>
                  <a:gd name="T4" fmla="*/ 895 w 1295"/>
                  <a:gd name="T5" fmla="*/ 781 h 1289"/>
                  <a:gd name="T6" fmla="*/ 872 w 1295"/>
                  <a:gd name="T7" fmla="*/ 773 h 1289"/>
                  <a:gd name="T8" fmla="*/ 816 w 1295"/>
                  <a:gd name="T9" fmla="*/ 752 h 1289"/>
                  <a:gd name="T10" fmla="*/ 814 w 1295"/>
                  <a:gd name="T11" fmla="*/ 722 h 1289"/>
                  <a:gd name="T12" fmla="*/ 825 w 1295"/>
                  <a:gd name="T13" fmla="*/ 706 h 1289"/>
                  <a:gd name="T14" fmla="*/ 903 w 1295"/>
                  <a:gd name="T15" fmla="*/ 452 h 1289"/>
                  <a:gd name="T16" fmla="*/ 452 w 1295"/>
                  <a:gd name="T17" fmla="*/ 0 h 1289"/>
                  <a:gd name="T18" fmla="*/ 0 w 1295"/>
                  <a:gd name="T19" fmla="*/ 452 h 1289"/>
                  <a:gd name="T20" fmla="*/ 452 w 1295"/>
                  <a:gd name="T21" fmla="*/ 903 h 1289"/>
                  <a:gd name="T22" fmla="*/ 697 w 1295"/>
                  <a:gd name="T23" fmla="*/ 831 h 1289"/>
                  <a:gd name="T24" fmla="*/ 704 w 1295"/>
                  <a:gd name="T25" fmla="*/ 826 h 1289"/>
                  <a:gd name="T26" fmla="*/ 705 w 1295"/>
                  <a:gd name="T27" fmla="*/ 826 h 1289"/>
                  <a:gd name="T28" fmla="*/ 714 w 1295"/>
                  <a:gd name="T29" fmla="*/ 819 h 1289"/>
                  <a:gd name="T30" fmla="*/ 757 w 1295"/>
                  <a:gd name="T31" fmla="*/ 822 h 1289"/>
                  <a:gd name="T32" fmla="*/ 774 w 1295"/>
                  <a:gd name="T33" fmla="*/ 869 h 1289"/>
                  <a:gd name="T34" fmla="*/ 786 w 1295"/>
                  <a:gd name="T35" fmla="*/ 900 h 1289"/>
                  <a:gd name="T36" fmla="*/ 1109 w 1295"/>
                  <a:gd name="T37" fmla="*/ 1268 h 1289"/>
                  <a:gd name="T38" fmla="*/ 1159 w 1295"/>
                  <a:gd name="T39" fmla="*/ 1284 h 1289"/>
                  <a:gd name="T40" fmla="*/ 1278 w 1295"/>
                  <a:gd name="T41" fmla="*/ 1181 h 1289"/>
                  <a:gd name="T42" fmla="*/ 1257 w 1295"/>
                  <a:gd name="T43" fmla="*/ 1098 h 1289"/>
                  <a:gd name="T44" fmla="*/ 90 w 1295"/>
                  <a:gd name="T45" fmla="*/ 452 h 1289"/>
                  <a:gd name="T46" fmla="*/ 452 w 1295"/>
                  <a:gd name="T47" fmla="*/ 90 h 1289"/>
                  <a:gd name="T48" fmla="*/ 813 w 1295"/>
                  <a:gd name="T49" fmla="*/ 452 h 1289"/>
                  <a:gd name="T50" fmla="*/ 452 w 1295"/>
                  <a:gd name="T51" fmla="*/ 813 h 1289"/>
                  <a:gd name="T52" fmla="*/ 90 w 1295"/>
                  <a:gd name="T53" fmla="*/ 452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95" h="1289">
                    <a:moveTo>
                      <a:pt x="1257" y="1098"/>
                    </a:moveTo>
                    <a:cubicBezTo>
                      <a:pt x="1212" y="1059"/>
                      <a:pt x="1168" y="1020"/>
                      <a:pt x="1123" y="981"/>
                    </a:cubicBezTo>
                    <a:cubicBezTo>
                      <a:pt x="1047" y="914"/>
                      <a:pt x="971" y="847"/>
                      <a:pt x="895" y="781"/>
                    </a:cubicBezTo>
                    <a:cubicBezTo>
                      <a:pt x="889" y="776"/>
                      <a:pt x="878" y="770"/>
                      <a:pt x="872" y="773"/>
                    </a:cubicBezTo>
                    <a:cubicBezTo>
                      <a:pt x="846" y="783"/>
                      <a:pt x="832" y="768"/>
                      <a:pt x="816" y="752"/>
                    </a:cubicBezTo>
                    <a:cubicBezTo>
                      <a:pt x="805" y="741"/>
                      <a:pt x="805" y="734"/>
                      <a:pt x="814" y="722"/>
                    </a:cubicBezTo>
                    <a:cubicBezTo>
                      <a:pt x="817" y="717"/>
                      <a:pt x="821" y="712"/>
                      <a:pt x="825" y="706"/>
                    </a:cubicBezTo>
                    <a:cubicBezTo>
                      <a:pt x="874" y="634"/>
                      <a:pt x="903" y="546"/>
                      <a:pt x="903" y="452"/>
                    </a:cubicBezTo>
                    <a:cubicBezTo>
                      <a:pt x="903" y="202"/>
                      <a:pt x="701" y="0"/>
                      <a:pt x="452" y="0"/>
                    </a:cubicBezTo>
                    <a:cubicBezTo>
                      <a:pt x="202" y="0"/>
                      <a:pt x="0" y="202"/>
                      <a:pt x="0" y="452"/>
                    </a:cubicBezTo>
                    <a:cubicBezTo>
                      <a:pt x="0" y="701"/>
                      <a:pt x="202" y="903"/>
                      <a:pt x="452" y="903"/>
                    </a:cubicBezTo>
                    <a:cubicBezTo>
                      <a:pt x="542" y="903"/>
                      <a:pt x="626" y="877"/>
                      <a:pt x="697" y="831"/>
                    </a:cubicBezTo>
                    <a:cubicBezTo>
                      <a:pt x="699" y="829"/>
                      <a:pt x="702" y="828"/>
                      <a:pt x="704" y="826"/>
                    </a:cubicBezTo>
                    <a:cubicBezTo>
                      <a:pt x="704" y="826"/>
                      <a:pt x="704" y="826"/>
                      <a:pt x="705" y="826"/>
                    </a:cubicBezTo>
                    <a:cubicBezTo>
                      <a:pt x="708" y="824"/>
                      <a:pt x="711" y="822"/>
                      <a:pt x="714" y="819"/>
                    </a:cubicBezTo>
                    <a:cubicBezTo>
                      <a:pt x="732" y="807"/>
                      <a:pt x="742" y="805"/>
                      <a:pt x="757" y="822"/>
                    </a:cubicBezTo>
                    <a:cubicBezTo>
                      <a:pt x="769" y="836"/>
                      <a:pt x="781" y="847"/>
                      <a:pt x="774" y="869"/>
                    </a:cubicBezTo>
                    <a:cubicBezTo>
                      <a:pt x="771" y="877"/>
                      <a:pt x="779" y="892"/>
                      <a:pt x="786" y="900"/>
                    </a:cubicBezTo>
                    <a:cubicBezTo>
                      <a:pt x="893" y="1023"/>
                      <a:pt x="1001" y="1146"/>
                      <a:pt x="1109" y="1268"/>
                    </a:cubicBezTo>
                    <a:cubicBezTo>
                      <a:pt x="1122" y="1284"/>
                      <a:pt x="1139" y="1289"/>
                      <a:pt x="1159" y="1284"/>
                    </a:cubicBezTo>
                    <a:cubicBezTo>
                      <a:pt x="1216" y="1270"/>
                      <a:pt x="1256" y="1234"/>
                      <a:pt x="1278" y="1181"/>
                    </a:cubicBezTo>
                    <a:cubicBezTo>
                      <a:pt x="1295" y="1141"/>
                      <a:pt x="1290" y="1127"/>
                      <a:pt x="1257" y="1098"/>
                    </a:cubicBezTo>
                    <a:close/>
                    <a:moveTo>
                      <a:pt x="90" y="452"/>
                    </a:moveTo>
                    <a:cubicBezTo>
                      <a:pt x="90" y="252"/>
                      <a:pt x="252" y="90"/>
                      <a:pt x="452" y="90"/>
                    </a:cubicBezTo>
                    <a:cubicBezTo>
                      <a:pt x="651" y="90"/>
                      <a:pt x="813" y="252"/>
                      <a:pt x="813" y="452"/>
                    </a:cubicBezTo>
                    <a:cubicBezTo>
                      <a:pt x="813" y="651"/>
                      <a:pt x="651" y="813"/>
                      <a:pt x="452" y="813"/>
                    </a:cubicBezTo>
                    <a:cubicBezTo>
                      <a:pt x="252" y="813"/>
                      <a:pt x="90" y="651"/>
                      <a:pt x="90" y="4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id="{D763CA44-380F-452A-AB88-D510DC55E7BA}"/>
              </a:ext>
            </a:extLst>
          </p:cNvPr>
          <p:cNvSpPr>
            <a:spLocks/>
          </p:cNvSpPr>
          <p:nvPr/>
        </p:nvSpPr>
        <p:spPr bwMode="auto">
          <a:xfrm>
            <a:off x="3853108" y="2144437"/>
            <a:ext cx="1454534" cy="1857977"/>
          </a:xfrm>
          <a:custGeom>
            <a:avLst/>
            <a:gdLst>
              <a:gd name="T0" fmla="*/ 3027 w 4412"/>
              <a:gd name="T1" fmla="*/ 201 h 5358"/>
              <a:gd name="T2" fmla="*/ 2232 w 4412"/>
              <a:gd name="T3" fmla="*/ 319 h 5358"/>
              <a:gd name="T4" fmla="*/ 2206 w 4412"/>
              <a:gd name="T5" fmla="*/ 318 h 5358"/>
              <a:gd name="T6" fmla="*/ 2180 w 4412"/>
              <a:gd name="T7" fmla="*/ 319 h 5358"/>
              <a:gd name="T8" fmla="*/ 1385 w 4412"/>
              <a:gd name="T9" fmla="*/ 201 h 5358"/>
              <a:gd name="T10" fmla="*/ 205 w 4412"/>
              <a:gd name="T11" fmla="*/ 1330 h 5358"/>
              <a:gd name="T12" fmla="*/ 846 w 4412"/>
              <a:gd name="T13" fmla="*/ 2664 h 5358"/>
              <a:gd name="T14" fmla="*/ 923 w 4412"/>
              <a:gd name="T15" fmla="*/ 3921 h 5358"/>
              <a:gd name="T16" fmla="*/ 1436 w 4412"/>
              <a:gd name="T17" fmla="*/ 5358 h 5358"/>
              <a:gd name="T18" fmla="*/ 2168 w 4412"/>
              <a:gd name="T19" fmla="*/ 3183 h 5358"/>
              <a:gd name="T20" fmla="*/ 2244 w 4412"/>
              <a:gd name="T21" fmla="*/ 3183 h 5358"/>
              <a:gd name="T22" fmla="*/ 2976 w 4412"/>
              <a:gd name="T23" fmla="*/ 5358 h 5358"/>
              <a:gd name="T24" fmla="*/ 3489 w 4412"/>
              <a:gd name="T25" fmla="*/ 3921 h 5358"/>
              <a:gd name="T26" fmla="*/ 3566 w 4412"/>
              <a:gd name="T27" fmla="*/ 2664 h 5358"/>
              <a:gd name="T28" fmla="*/ 4207 w 4412"/>
              <a:gd name="T29" fmla="*/ 1330 h 5358"/>
              <a:gd name="T30" fmla="*/ 3027 w 4412"/>
              <a:gd name="T31" fmla="*/ 201 h 5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12" h="5358">
                <a:moveTo>
                  <a:pt x="3027" y="201"/>
                </a:moveTo>
                <a:cubicBezTo>
                  <a:pt x="2950" y="227"/>
                  <a:pt x="2531" y="319"/>
                  <a:pt x="2232" y="319"/>
                </a:cubicBezTo>
                <a:cubicBezTo>
                  <a:pt x="2223" y="319"/>
                  <a:pt x="2215" y="318"/>
                  <a:pt x="2206" y="318"/>
                </a:cubicBezTo>
                <a:cubicBezTo>
                  <a:pt x="2197" y="318"/>
                  <a:pt x="2189" y="319"/>
                  <a:pt x="2180" y="319"/>
                </a:cubicBezTo>
                <a:cubicBezTo>
                  <a:pt x="1881" y="319"/>
                  <a:pt x="1462" y="227"/>
                  <a:pt x="1385" y="201"/>
                </a:cubicBezTo>
                <a:cubicBezTo>
                  <a:pt x="780" y="0"/>
                  <a:pt x="0" y="47"/>
                  <a:pt x="205" y="1330"/>
                </a:cubicBezTo>
                <a:cubicBezTo>
                  <a:pt x="296" y="1902"/>
                  <a:pt x="538" y="2356"/>
                  <a:pt x="846" y="2664"/>
                </a:cubicBezTo>
                <a:cubicBezTo>
                  <a:pt x="846" y="2664"/>
                  <a:pt x="846" y="3485"/>
                  <a:pt x="923" y="3921"/>
                </a:cubicBezTo>
                <a:cubicBezTo>
                  <a:pt x="1073" y="4771"/>
                  <a:pt x="1303" y="5358"/>
                  <a:pt x="1436" y="5358"/>
                </a:cubicBezTo>
                <a:cubicBezTo>
                  <a:pt x="2001" y="5358"/>
                  <a:pt x="1590" y="3183"/>
                  <a:pt x="2168" y="3183"/>
                </a:cubicBezTo>
                <a:cubicBezTo>
                  <a:pt x="2181" y="3183"/>
                  <a:pt x="2231" y="3183"/>
                  <a:pt x="2244" y="3183"/>
                </a:cubicBezTo>
                <a:cubicBezTo>
                  <a:pt x="2822" y="3183"/>
                  <a:pt x="2386" y="5358"/>
                  <a:pt x="2976" y="5358"/>
                </a:cubicBezTo>
                <a:cubicBezTo>
                  <a:pt x="3109" y="5358"/>
                  <a:pt x="3339" y="4771"/>
                  <a:pt x="3489" y="3921"/>
                </a:cubicBezTo>
                <a:cubicBezTo>
                  <a:pt x="3566" y="3485"/>
                  <a:pt x="3566" y="2664"/>
                  <a:pt x="3566" y="2664"/>
                </a:cubicBezTo>
                <a:cubicBezTo>
                  <a:pt x="3874" y="2356"/>
                  <a:pt x="4116" y="1902"/>
                  <a:pt x="4207" y="1330"/>
                </a:cubicBezTo>
                <a:cubicBezTo>
                  <a:pt x="4412" y="47"/>
                  <a:pt x="3632" y="0"/>
                  <a:pt x="3027" y="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dirty="0">
              <a:solidFill>
                <a:srgbClr val="282F39"/>
              </a:solidFill>
              <a:latin typeface="Calibri" panose="020F0502020204030204"/>
            </a:endParaRP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0B002EBE-FF75-4D09-873F-78BD34FC6803}"/>
              </a:ext>
            </a:extLst>
          </p:cNvPr>
          <p:cNvGrpSpPr/>
          <p:nvPr/>
        </p:nvGrpSpPr>
        <p:grpSpPr>
          <a:xfrm>
            <a:off x="4219517" y="2422414"/>
            <a:ext cx="704966" cy="651011"/>
            <a:chOff x="5384645" y="1976101"/>
            <a:chExt cx="1543050" cy="1424950"/>
          </a:xfrm>
          <a:solidFill>
            <a:schemeClr val="accent2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3FDC07-9A47-4F27-8AF6-8DFCCE79AF85}"/>
                </a:ext>
              </a:extLst>
            </p:cNvPr>
            <p:cNvSpPr/>
            <p:nvPr/>
          </p:nvSpPr>
          <p:spPr>
            <a:xfrm>
              <a:off x="5384645" y="1976101"/>
              <a:ext cx="482600" cy="482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7E0C19-10C2-4955-B79C-C7E197648B80}"/>
                </a:ext>
              </a:extLst>
            </p:cNvPr>
            <p:cNvSpPr/>
            <p:nvPr/>
          </p:nvSpPr>
          <p:spPr>
            <a:xfrm>
              <a:off x="6445095" y="1976101"/>
              <a:ext cx="482600" cy="482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" name="Block Arc 54">
              <a:extLst>
                <a:ext uri="{FF2B5EF4-FFF2-40B4-BE49-F238E27FC236}">
                  <a16:creationId xmlns:a16="http://schemas.microsoft.com/office/drawing/2014/main" id="{EB551D2D-0309-4A31-BC24-E67540B1FD9A}"/>
                </a:ext>
              </a:extLst>
            </p:cNvPr>
            <p:cNvSpPr/>
            <p:nvPr/>
          </p:nvSpPr>
          <p:spPr>
            <a:xfrm rot="10800000">
              <a:off x="5548470" y="2217401"/>
              <a:ext cx="1183650" cy="1183650"/>
            </a:xfrm>
            <a:prstGeom prst="blockArc">
              <a:avLst>
                <a:gd name="adj1" fmla="val 10800000"/>
                <a:gd name="adj2" fmla="val 21531205"/>
                <a:gd name="adj3" fmla="val 103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5EE28BBF-58F4-426F-B952-3CC7764B0452}"/>
              </a:ext>
            </a:extLst>
          </p:cNvPr>
          <p:cNvGrpSpPr/>
          <p:nvPr/>
        </p:nvGrpSpPr>
        <p:grpSpPr>
          <a:xfrm>
            <a:off x="5225783" y="2055684"/>
            <a:ext cx="540405" cy="1061774"/>
            <a:chOff x="6967710" y="1597911"/>
            <a:chExt cx="720540" cy="1415699"/>
          </a:xfrm>
          <a:solidFill>
            <a:schemeClr val="accent2"/>
          </a:solidFill>
        </p:grpSpPr>
        <p:sp>
          <p:nvSpPr>
            <p:cNvPr id="18" name="Rectangle: Rounded Corners 63">
              <a:extLst>
                <a:ext uri="{FF2B5EF4-FFF2-40B4-BE49-F238E27FC236}">
                  <a16:creationId xmlns:a16="http://schemas.microsoft.com/office/drawing/2014/main" id="{F874CC55-195D-488A-A3A4-878F5B7D7A80}"/>
                </a:ext>
              </a:extLst>
            </p:cNvPr>
            <p:cNvSpPr/>
            <p:nvPr/>
          </p:nvSpPr>
          <p:spPr>
            <a:xfrm rot="16200000">
              <a:off x="7358804" y="2038748"/>
              <a:ext cx="117421" cy="54147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Rounded Corners 65">
              <a:extLst>
                <a:ext uri="{FF2B5EF4-FFF2-40B4-BE49-F238E27FC236}">
                  <a16:creationId xmlns:a16="http://schemas.microsoft.com/office/drawing/2014/main" id="{CAF42D43-2C25-48E5-9594-11E465EAAFC3}"/>
                </a:ext>
              </a:extLst>
            </p:cNvPr>
            <p:cNvSpPr/>
            <p:nvPr/>
          </p:nvSpPr>
          <p:spPr>
            <a:xfrm rot="14802417">
              <a:off x="7290029" y="1385887"/>
              <a:ext cx="117421" cy="54147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Rectangle: Rounded Corners 66">
              <a:extLst>
                <a:ext uri="{FF2B5EF4-FFF2-40B4-BE49-F238E27FC236}">
                  <a16:creationId xmlns:a16="http://schemas.microsoft.com/office/drawing/2014/main" id="{5523BCB5-B143-43EE-B4D9-91BA53C2CB0D}"/>
                </a:ext>
              </a:extLst>
            </p:cNvPr>
            <p:cNvSpPr/>
            <p:nvPr/>
          </p:nvSpPr>
          <p:spPr>
            <a:xfrm rot="17715421">
              <a:off x="7179734" y="2684165"/>
              <a:ext cx="117421" cy="54147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Group 67">
            <a:extLst>
              <a:ext uri="{FF2B5EF4-FFF2-40B4-BE49-F238E27FC236}">
                <a16:creationId xmlns:a16="http://schemas.microsoft.com/office/drawing/2014/main" id="{B7FA37E6-C661-42E0-88CC-8669AB5562B3}"/>
              </a:ext>
            </a:extLst>
          </p:cNvPr>
          <p:cNvGrpSpPr/>
          <p:nvPr/>
        </p:nvGrpSpPr>
        <p:grpSpPr>
          <a:xfrm flipH="1">
            <a:off x="3392731" y="2058475"/>
            <a:ext cx="540405" cy="1061774"/>
            <a:chOff x="6967710" y="1597911"/>
            <a:chExt cx="720540" cy="1415699"/>
          </a:xfrm>
          <a:solidFill>
            <a:schemeClr val="accent2"/>
          </a:solidFill>
        </p:grpSpPr>
        <p:sp>
          <p:nvSpPr>
            <p:cNvPr id="22" name="Rectangle: Rounded Corners 68">
              <a:extLst>
                <a:ext uri="{FF2B5EF4-FFF2-40B4-BE49-F238E27FC236}">
                  <a16:creationId xmlns:a16="http://schemas.microsoft.com/office/drawing/2014/main" id="{211E7A8F-0C4A-4B10-8C54-93A7D27F032A}"/>
                </a:ext>
              </a:extLst>
            </p:cNvPr>
            <p:cNvSpPr/>
            <p:nvPr/>
          </p:nvSpPr>
          <p:spPr>
            <a:xfrm rot="16200000">
              <a:off x="7358804" y="2038748"/>
              <a:ext cx="117421" cy="54147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" name="Rectangle: Rounded Corners 69">
              <a:extLst>
                <a:ext uri="{FF2B5EF4-FFF2-40B4-BE49-F238E27FC236}">
                  <a16:creationId xmlns:a16="http://schemas.microsoft.com/office/drawing/2014/main" id="{91A422F6-AAB7-4DE0-97E4-73FDD541CBA6}"/>
                </a:ext>
              </a:extLst>
            </p:cNvPr>
            <p:cNvSpPr/>
            <p:nvPr/>
          </p:nvSpPr>
          <p:spPr>
            <a:xfrm rot="14802417">
              <a:off x="7290029" y="1385887"/>
              <a:ext cx="117421" cy="54147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Rectangle: Rounded Corners 70">
              <a:extLst>
                <a:ext uri="{FF2B5EF4-FFF2-40B4-BE49-F238E27FC236}">
                  <a16:creationId xmlns:a16="http://schemas.microsoft.com/office/drawing/2014/main" id="{828937E0-2255-4E88-8EC4-BCD23F8DE986}"/>
                </a:ext>
              </a:extLst>
            </p:cNvPr>
            <p:cNvSpPr/>
            <p:nvPr/>
          </p:nvSpPr>
          <p:spPr>
            <a:xfrm rot="17715421">
              <a:off x="7179734" y="2684165"/>
              <a:ext cx="117421" cy="54147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id="{1925FE3C-D485-4F8B-9ED0-F354AEC2CF5B}"/>
              </a:ext>
            </a:extLst>
          </p:cNvPr>
          <p:cNvGrpSpPr/>
          <p:nvPr/>
        </p:nvGrpSpPr>
        <p:grpSpPr>
          <a:xfrm>
            <a:off x="6764004" y="2183470"/>
            <a:ext cx="1823116" cy="1484044"/>
            <a:chOff x="-6681788" y="1609726"/>
            <a:chExt cx="4583113" cy="7337425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812AB434-0B91-45C2-8A38-149834E2C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200775" y="5151438"/>
              <a:ext cx="4102100" cy="3795713"/>
            </a:xfrm>
            <a:custGeom>
              <a:avLst/>
              <a:gdLst>
                <a:gd name="T0" fmla="*/ 5810 w 6072"/>
                <a:gd name="T1" fmla="*/ 2212 h 2811"/>
                <a:gd name="T2" fmla="*/ 4273 w 6072"/>
                <a:gd name="T3" fmla="*/ 2212 h 2811"/>
                <a:gd name="T4" fmla="*/ 4273 w 6072"/>
                <a:gd name="T5" fmla="*/ 1949 h 2811"/>
                <a:gd name="T6" fmla="*/ 4273 w 6072"/>
                <a:gd name="T7" fmla="*/ 1687 h 2811"/>
                <a:gd name="T8" fmla="*/ 4086 w 6072"/>
                <a:gd name="T9" fmla="*/ 1436 h 2811"/>
                <a:gd name="T10" fmla="*/ 4086 w 6072"/>
                <a:gd name="T11" fmla="*/ 150 h 2811"/>
                <a:gd name="T12" fmla="*/ 3936 w 6072"/>
                <a:gd name="T13" fmla="*/ 0 h 2811"/>
                <a:gd name="T14" fmla="*/ 3786 w 6072"/>
                <a:gd name="T15" fmla="*/ 150 h 2811"/>
                <a:gd name="T16" fmla="*/ 3786 w 6072"/>
                <a:gd name="T17" fmla="*/ 1424 h 2811"/>
                <a:gd name="T18" fmla="*/ 3636 w 6072"/>
                <a:gd name="T19" fmla="*/ 1424 h 2811"/>
                <a:gd name="T20" fmla="*/ 3636 w 6072"/>
                <a:gd name="T21" fmla="*/ 487 h 2811"/>
                <a:gd name="T22" fmla="*/ 3486 w 6072"/>
                <a:gd name="T23" fmla="*/ 338 h 2811"/>
                <a:gd name="T24" fmla="*/ 3336 w 6072"/>
                <a:gd name="T25" fmla="*/ 487 h 2811"/>
                <a:gd name="T26" fmla="*/ 3336 w 6072"/>
                <a:gd name="T27" fmla="*/ 1424 h 2811"/>
                <a:gd name="T28" fmla="*/ 3186 w 6072"/>
                <a:gd name="T29" fmla="*/ 1424 h 2811"/>
                <a:gd name="T30" fmla="*/ 3186 w 6072"/>
                <a:gd name="T31" fmla="*/ 150 h 2811"/>
                <a:gd name="T32" fmla="*/ 3036 w 6072"/>
                <a:gd name="T33" fmla="*/ 0 h 2811"/>
                <a:gd name="T34" fmla="*/ 2886 w 6072"/>
                <a:gd name="T35" fmla="*/ 150 h 2811"/>
                <a:gd name="T36" fmla="*/ 2886 w 6072"/>
                <a:gd name="T37" fmla="*/ 1424 h 2811"/>
                <a:gd name="T38" fmla="*/ 2736 w 6072"/>
                <a:gd name="T39" fmla="*/ 1424 h 2811"/>
                <a:gd name="T40" fmla="*/ 2736 w 6072"/>
                <a:gd name="T41" fmla="*/ 487 h 2811"/>
                <a:gd name="T42" fmla="*/ 2586 w 6072"/>
                <a:gd name="T43" fmla="*/ 338 h 2811"/>
                <a:gd name="T44" fmla="*/ 2436 w 6072"/>
                <a:gd name="T45" fmla="*/ 487 h 2811"/>
                <a:gd name="T46" fmla="*/ 2436 w 6072"/>
                <a:gd name="T47" fmla="*/ 1424 h 2811"/>
                <a:gd name="T48" fmla="*/ 2286 w 6072"/>
                <a:gd name="T49" fmla="*/ 1424 h 2811"/>
                <a:gd name="T50" fmla="*/ 2286 w 6072"/>
                <a:gd name="T51" fmla="*/ 150 h 2811"/>
                <a:gd name="T52" fmla="*/ 2137 w 6072"/>
                <a:gd name="T53" fmla="*/ 0 h 2811"/>
                <a:gd name="T54" fmla="*/ 1987 w 6072"/>
                <a:gd name="T55" fmla="*/ 150 h 2811"/>
                <a:gd name="T56" fmla="*/ 1987 w 6072"/>
                <a:gd name="T57" fmla="*/ 1424 h 2811"/>
                <a:gd name="T58" fmla="*/ 1837 w 6072"/>
                <a:gd name="T59" fmla="*/ 1424 h 2811"/>
                <a:gd name="T60" fmla="*/ 1837 w 6072"/>
                <a:gd name="T61" fmla="*/ 487 h 2811"/>
                <a:gd name="T62" fmla="*/ 1687 w 6072"/>
                <a:gd name="T63" fmla="*/ 338 h 2811"/>
                <a:gd name="T64" fmla="*/ 1537 w 6072"/>
                <a:gd name="T65" fmla="*/ 487 h 2811"/>
                <a:gd name="T66" fmla="*/ 1537 w 6072"/>
                <a:gd name="T67" fmla="*/ 1424 h 2811"/>
                <a:gd name="T68" fmla="*/ 1387 w 6072"/>
                <a:gd name="T69" fmla="*/ 1424 h 2811"/>
                <a:gd name="T70" fmla="*/ 1387 w 6072"/>
                <a:gd name="T71" fmla="*/ 150 h 2811"/>
                <a:gd name="T72" fmla="*/ 1237 w 6072"/>
                <a:gd name="T73" fmla="*/ 0 h 2811"/>
                <a:gd name="T74" fmla="*/ 1087 w 6072"/>
                <a:gd name="T75" fmla="*/ 150 h 2811"/>
                <a:gd name="T76" fmla="*/ 1087 w 6072"/>
                <a:gd name="T77" fmla="*/ 1424 h 2811"/>
                <a:gd name="T78" fmla="*/ 937 w 6072"/>
                <a:gd name="T79" fmla="*/ 1424 h 2811"/>
                <a:gd name="T80" fmla="*/ 937 w 6072"/>
                <a:gd name="T81" fmla="*/ 487 h 2811"/>
                <a:gd name="T82" fmla="*/ 787 w 6072"/>
                <a:gd name="T83" fmla="*/ 338 h 2811"/>
                <a:gd name="T84" fmla="*/ 637 w 6072"/>
                <a:gd name="T85" fmla="*/ 487 h 2811"/>
                <a:gd name="T86" fmla="*/ 637 w 6072"/>
                <a:gd name="T87" fmla="*/ 1424 h 2811"/>
                <a:gd name="T88" fmla="*/ 487 w 6072"/>
                <a:gd name="T89" fmla="*/ 1424 h 2811"/>
                <a:gd name="T90" fmla="*/ 487 w 6072"/>
                <a:gd name="T91" fmla="*/ 150 h 2811"/>
                <a:gd name="T92" fmla="*/ 337 w 6072"/>
                <a:gd name="T93" fmla="*/ 0 h 2811"/>
                <a:gd name="T94" fmla="*/ 188 w 6072"/>
                <a:gd name="T95" fmla="*/ 150 h 2811"/>
                <a:gd name="T96" fmla="*/ 188 w 6072"/>
                <a:gd name="T97" fmla="*/ 1436 h 2811"/>
                <a:gd name="T98" fmla="*/ 0 w 6072"/>
                <a:gd name="T99" fmla="*/ 1687 h 2811"/>
                <a:gd name="T100" fmla="*/ 0 w 6072"/>
                <a:gd name="T101" fmla="*/ 1949 h 2811"/>
                <a:gd name="T102" fmla="*/ 0 w 6072"/>
                <a:gd name="T103" fmla="*/ 2212 h 2811"/>
                <a:gd name="T104" fmla="*/ 0 w 6072"/>
                <a:gd name="T105" fmla="*/ 2249 h 2811"/>
                <a:gd name="T106" fmla="*/ 562 w 6072"/>
                <a:gd name="T107" fmla="*/ 2811 h 2811"/>
                <a:gd name="T108" fmla="*/ 3336 w 6072"/>
                <a:gd name="T109" fmla="*/ 2811 h 2811"/>
                <a:gd name="T110" fmla="*/ 3711 w 6072"/>
                <a:gd name="T111" fmla="*/ 2811 h 2811"/>
                <a:gd name="T112" fmla="*/ 5810 w 6072"/>
                <a:gd name="T113" fmla="*/ 2811 h 2811"/>
                <a:gd name="T114" fmla="*/ 6072 w 6072"/>
                <a:gd name="T115" fmla="*/ 2549 h 2811"/>
                <a:gd name="T116" fmla="*/ 6072 w 6072"/>
                <a:gd name="T117" fmla="*/ 2474 h 2811"/>
                <a:gd name="T118" fmla="*/ 5810 w 6072"/>
                <a:gd name="T119" fmla="*/ 2212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72" h="2811">
                  <a:moveTo>
                    <a:pt x="5810" y="2212"/>
                  </a:moveTo>
                  <a:cubicBezTo>
                    <a:pt x="4273" y="2212"/>
                    <a:pt x="4273" y="2212"/>
                    <a:pt x="4273" y="2212"/>
                  </a:cubicBezTo>
                  <a:cubicBezTo>
                    <a:pt x="4273" y="1949"/>
                    <a:pt x="4273" y="1949"/>
                    <a:pt x="4273" y="1949"/>
                  </a:cubicBezTo>
                  <a:cubicBezTo>
                    <a:pt x="4273" y="1687"/>
                    <a:pt x="4273" y="1687"/>
                    <a:pt x="4273" y="1687"/>
                  </a:cubicBezTo>
                  <a:cubicBezTo>
                    <a:pt x="4273" y="1569"/>
                    <a:pt x="4194" y="1468"/>
                    <a:pt x="4086" y="1436"/>
                  </a:cubicBezTo>
                  <a:cubicBezTo>
                    <a:pt x="4086" y="150"/>
                    <a:pt x="4086" y="150"/>
                    <a:pt x="4086" y="150"/>
                  </a:cubicBezTo>
                  <a:cubicBezTo>
                    <a:pt x="4086" y="68"/>
                    <a:pt x="4018" y="0"/>
                    <a:pt x="3936" y="0"/>
                  </a:cubicBezTo>
                  <a:cubicBezTo>
                    <a:pt x="3853" y="0"/>
                    <a:pt x="3786" y="68"/>
                    <a:pt x="3786" y="150"/>
                  </a:cubicBezTo>
                  <a:cubicBezTo>
                    <a:pt x="3786" y="1424"/>
                    <a:pt x="3786" y="1424"/>
                    <a:pt x="3786" y="1424"/>
                  </a:cubicBezTo>
                  <a:cubicBezTo>
                    <a:pt x="3636" y="1424"/>
                    <a:pt x="3636" y="1424"/>
                    <a:pt x="3636" y="1424"/>
                  </a:cubicBezTo>
                  <a:cubicBezTo>
                    <a:pt x="3636" y="487"/>
                    <a:pt x="3636" y="487"/>
                    <a:pt x="3636" y="487"/>
                  </a:cubicBezTo>
                  <a:cubicBezTo>
                    <a:pt x="3636" y="405"/>
                    <a:pt x="3568" y="338"/>
                    <a:pt x="3486" y="338"/>
                  </a:cubicBezTo>
                  <a:cubicBezTo>
                    <a:pt x="3403" y="338"/>
                    <a:pt x="3336" y="405"/>
                    <a:pt x="3336" y="487"/>
                  </a:cubicBezTo>
                  <a:cubicBezTo>
                    <a:pt x="3336" y="1424"/>
                    <a:pt x="3336" y="1424"/>
                    <a:pt x="3336" y="1424"/>
                  </a:cubicBezTo>
                  <a:cubicBezTo>
                    <a:pt x="3186" y="1424"/>
                    <a:pt x="3186" y="1424"/>
                    <a:pt x="3186" y="1424"/>
                  </a:cubicBezTo>
                  <a:cubicBezTo>
                    <a:pt x="3186" y="150"/>
                    <a:pt x="3186" y="150"/>
                    <a:pt x="3186" y="150"/>
                  </a:cubicBezTo>
                  <a:cubicBezTo>
                    <a:pt x="3186" y="68"/>
                    <a:pt x="3119" y="0"/>
                    <a:pt x="3036" y="0"/>
                  </a:cubicBezTo>
                  <a:cubicBezTo>
                    <a:pt x="2954" y="0"/>
                    <a:pt x="2886" y="68"/>
                    <a:pt x="2886" y="150"/>
                  </a:cubicBezTo>
                  <a:cubicBezTo>
                    <a:pt x="2886" y="1424"/>
                    <a:pt x="2886" y="1424"/>
                    <a:pt x="2886" y="1424"/>
                  </a:cubicBezTo>
                  <a:cubicBezTo>
                    <a:pt x="2736" y="1424"/>
                    <a:pt x="2736" y="1424"/>
                    <a:pt x="2736" y="1424"/>
                  </a:cubicBezTo>
                  <a:cubicBezTo>
                    <a:pt x="2736" y="487"/>
                    <a:pt x="2736" y="487"/>
                    <a:pt x="2736" y="487"/>
                  </a:cubicBezTo>
                  <a:cubicBezTo>
                    <a:pt x="2736" y="405"/>
                    <a:pt x="2669" y="338"/>
                    <a:pt x="2586" y="338"/>
                  </a:cubicBezTo>
                  <a:cubicBezTo>
                    <a:pt x="2504" y="338"/>
                    <a:pt x="2436" y="405"/>
                    <a:pt x="2436" y="487"/>
                  </a:cubicBezTo>
                  <a:cubicBezTo>
                    <a:pt x="2436" y="1424"/>
                    <a:pt x="2436" y="1424"/>
                    <a:pt x="2436" y="1424"/>
                  </a:cubicBezTo>
                  <a:cubicBezTo>
                    <a:pt x="2286" y="1424"/>
                    <a:pt x="2286" y="1424"/>
                    <a:pt x="2286" y="1424"/>
                  </a:cubicBezTo>
                  <a:cubicBezTo>
                    <a:pt x="2286" y="150"/>
                    <a:pt x="2286" y="150"/>
                    <a:pt x="2286" y="150"/>
                  </a:cubicBezTo>
                  <a:cubicBezTo>
                    <a:pt x="2286" y="68"/>
                    <a:pt x="2219" y="0"/>
                    <a:pt x="2137" y="0"/>
                  </a:cubicBezTo>
                  <a:cubicBezTo>
                    <a:pt x="2054" y="0"/>
                    <a:pt x="1987" y="68"/>
                    <a:pt x="1987" y="150"/>
                  </a:cubicBezTo>
                  <a:cubicBezTo>
                    <a:pt x="1987" y="1424"/>
                    <a:pt x="1987" y="1424"/>
                    <a:pt x="1987" y="1424"/>
                  </a:cubicBezTo>
                  <a:cubicBezTo>
                    <a:pt x="1837" y="1424"/>
                    <a:pt x="1837" y="1424"/>
                    <a:pt x="1837" y="1424"/>
                  </a:cubicBezTo>
                  <a:cubicBezTo>
                    <a:pt x="1837" y="487"/>
                    <a:pt x="1837" y="487"/>
                    <a:pt x="1837" y="487"/>
                  </a:cubicBezTo>
                  <a:cubicBezTo>
                    <a:pt x="1837" y="405"/>
                    <a:pt x="1769" y="338"/>
                    <a:pt x="1687" y="338"/>
                  </a:cubicBezTo>
                  <a:cubicBezTo>
                    <a:pt x="1604" y="338"/>
                    <a:pt x="1537" y="405"/>
                    <a:pt x="1537" y="487"/>
                  </a:cubicBezTo>
                  <a:cubicBezTo>
                    <a:pt x="1537" y="1424"/>
                    <a:pt x="1537" y="1424"/>
                    <a:pt x="1537" y="1424"/>
                  </a:cubicBezTo>
                  <a:cubicBezTo>
                    <a:pt x="1387" y="1424"/>
                    <a:pt x="1387" y="1424"/>
                    <a:pt x="1387" y="1424"/>
                  </a:cubicBezTo>
                  <a:cubicBezTo>
                    <a:pt x="1387" y="150"/>
                    <a:pt x="1387" y="150"/>
                    <a:pt x="1387" y="150"/>
                  </a:cubicBezTo>
                  <a:cubicBezTo>
                    <a:pt x="1387" y="68"/>
                    <a:pt x="1319" y="0"/>
                    <a:pt x="1237" y="0"/>
                  </a:cubicBezTo>
                  <a:cubicBezTo>
                    <a:pt x="1155" y="0"/>
                    <a:pt x="1087" y="68"/>
                    <a:pt x="1087" y="150"/>
                  </a:cubicBezTo>
                  <a:cubicBezTo>
                    <a:pt x="1087" y="1424"/>
                    <a:pt x="1087" y="1424"/>
                    <a:pt x="1087" y="1424"/>
                  </a:cubicBezTo>
                  <a:cubicBezTo>
                    <a:pt x="937" y="1424"/>
                    <a:pt x="937" y="1424"/>
                    <a:pt x="937" y="1424"/>
                  </a:cubicBezTo>
                  <a:cubicBezTo>
                    <a:pt x="937" y="487"/>
                    <a:pt x="937" y="487"/>
                    <a:pt x="937" y="487"/>
                  </a:cubicBezTo>
                  <a:cubicBezTo>
                    <a:pt x="937" y="405"/>
                    <a:pt x="870" y="338"/>
                    <a:pt x="787" y="338"/>
                  </a:cubicBezTo>
                  <a:cubicBezTo>
                    <a:pt x="705" y="338"/>
                    <a:pt x="637" y="405"/>
                    <a:pt x="637" y="487"/>
                  </a:cubicBezTo>
                  <a:cubicBezTo>
                    <a:pt x="637" y="1424"/>
                    <a:pt x="637" y="1424"/>
                    <a:pt x="637" y="1424"/>
                  </a:cubicBezTo>
                  <a:cubicBezTo>
                    <a:pt x="487" y="1424"/>
                    <a:pt x="487" y="1424"/>
                    <a:pt x="487" y="1424"/>
                  </a:cubicBezTo>
                  <a:cubicBezTo>
                    <a:pt x="487" y="150"/>
                    <a:pt x="487" y="150"/>
                    <a:pt x="487" y="150"/>
                  </a:cubicBezTo>
                  <a:cubicBezTo>
                    <a:pt x="487" y="68"/>
                    <a:pt x="420" y="0"/>
                    <a:pt x="337" y="0"/>
                  </a:cubicBezTo>
                  <a:cubicBezTo>
                    <a:pt x="255" y="0"/>
                    <a:pt x="188" y="68"/>
                    <a:pt x="188" y="150"/>
                  </a:cubicBezTo>
                  <a:cubicBezTo>
                    <a:pt x="188" y="1436"/>
                    <a:pt x="188" y="1436"/>
                    <a:pt x="188" y="1436"/>
                  </a:cubicBezTo>
                  <a:cubicBezTo>
                    <a:pt x="79" y="1468"/>
                    <a:pt x="0" y="1569"/>
                    <a:pt x="0" y="1687"/>
                  </a:cubicBezTo>
                  <a:cubicBezTo>
                    <a:pt x="0" y="1949"/>
                    <a:pt x="0" y="1949"/>
                    <a:pt x="0" y="1949"/>
                  </a:cubicBezTo>
                  <a:cubicBezTo>
                    <a:pt x="0" y="2212"/>
                    <a:pt x="0" y="2212"/>
                    <a:pt x="0" y="2212"/>
                  </a:cubicBezTo>
                  <a:cubicBezTo>
                    <a:pt x="0" y="2249"/>
                    <a:pt x="0" y="2249"/>
                    <a:pt x="0" y="2249"/>
                  </a:cubicBezTo>
                  <a:cubicBezTo>
                    <a:pt x="0" y="2558"/>
                    <a:pt x="253" y="2811"/>
                    <a:pt x="562" y="2811"/>
                  </a:cubicBezTo>
                  <a:cubicBezTo>
                    <a:pt x="3336" y="2811"/>
                    <a:pt x="3336" y="2811"/>
                    <a:pt x="3336" y="2811"/>
                  </a:cubicBezTo>
                  <a:cubicBezTo>
                    <a:pt x="3711" y="2811"/>
                    <a:pt x="3711" y="2811"/>
                    <a:pt x="3711" y="2811"/>
                  </a:cubicBezTo>
                  <a:cubicBezTo>
                    <a:pt x="5810" y="2811"/>
                    <a:pt x="5810" y="2811"/>
                    <a:pt x="5810" y="2811"/>
                  </a:cubicBezTo>
                  <a:cubicBezTo>
                    <a:pt x="5954" y="2811"/>
                    <a:pt x="6072" y="2693"/>
                    <a:pt x="6072" y="2549"/>
                  </a:cubicBezTo>
                  <a:cubicBezTo>
                    <a:pt x="6072" y="2474"/>
                    <a:pt x="6072" y="2474"/>
                    <a:pt x="6072" y="2474"/>
                  </a:cubicBezTo>
                  <a:cubicBezTo>
                    <a:pt x="6072" y="2330"/>
                    <a:pt x="5954" y="2212"/>
                    <a:pt x="5810" y="2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A1E96C85-3361-49BA-9DB8-0BB3B5CAA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1788" y="1609726"/>
              <a:ext cx="3960813" cy="3560763"/>
            </a:xfrm>
            <a:custGeom>
              <a:avLst/>
              <a:gdLst>
                <a:gd name="T0" fmla="*/ 5210 w 5862"/>
                <a:gd name="T1" fmla="*/ 2211 h 2637"/>
                <a:gd name="T2" fmla="*/ 4348 w 5862"/>
                <a:gd name="T3" fmla="*/ 1949 h 2637"/>
                <a:gd name="T4" fmla="*/ 750 w 5862"/>
                <a:gd name="T5" fmla="*/ 2211 h 2637"/>
                <a:gd name="T6" fmla="*/ 750 w 5862"/>
                <a:gd name="T7" fmla="*/ 824 h 2637"/>
                <a:gd name="T8" fmla="*/ 1499 w 5862"/>
                <a:gd name="T9" fmla="*/ 1311 h 2637"/>
                <a:gd name="T10" fmla="*/ 4872 w 5862"/>
                <a:gd name="T11" fmla="*/ 449 h 2637"/>
                <a:gd name="T12" fmla="*/ 5210 w 5862"/>
                <a:gd name="T13" fmla="*/ 2211 h 2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62" h="2637">
                  <a:moveTo>
                    <a:pt x="5210" y="2211"/>
                  </a:moveTo>
                  <a:cubicBezTo>
                    <a:pt x="5210" y="2211"/>
                    <a:pt x="4919" y="1878"/>
                    <a:pt x="4348" y="1949"/>
                  </a:cubicBezTo>
                  <a:cubicBezTo>
                    <a:pt x="3193" y="2091"/>
                    <a:pt x="1251" y="2637"/>
                    <a:pt x="750" y="2211"/>
                  </a:cubicBezTo>
                  <a:cubicBezTo>
                    <a:pt x="0" y="1574"/>
                    <a:pt x="750" y="824"/>
                    <a:pt x="750" y="824"/>
                  </a:cubicBezTo>
                  <a:cubicBezTo>
                    <a:pt x="750" y="824"/>
                    <a:pt x="1026" y="1326"/>
                    <a:pt x="1499" y="1311"/>
                  </a:cubicBezTo>
                  <a:cubicBezTo>
                    <a:pt x="2656" y="1277"/>
                    <a:pt x="3898" y="0"/>
                    <a:pt x="4872" y="449"/>
                  </a:cubicBezTo>
                  <a:cubicBezTo>
                    <a:pt x="5862" y="906"/>
                    <a:pt x="5210" y="2211"/>
                    <a:pt x="5210" y="2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D370E79F-812B-4343-B021-22531DF84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54738" y="2160588"/>
              <a:ext cx="3195638" cy="1979613"/>
            </a:xfrm>
            <a:custGeom>
              <a:avLst/>
              <a:gdLst>
                <a:gd name="T0" fmla="*/ 4355 w 4730"/>
                <a:gd name="T1" fmla="*/ 1466 h 1466"/>
                <a:gd name="T2" fmla="*/ 3605 w 4730"/>
                <a:gd name="T3" fmla="*/ 641 h 1466"/>
                <a:gd name="T4" fmla="*/ 794 w 4730"/>
                <a:gd name="T5" fmla="*/ 1353 h 1466"/>
                <a:gd name="T6" fmla="*/ 0 w 4730"/>
                <a:gd name="T7" fmla="*/ 705 h 1466"/>
                <a:gd name="T8" fmla="*/ 719 w 4730"/>
                <a:gd name="T9" fmla="*/ 1166 h 1466"/>
                <a:gd name="T10" fmla="*/ 3868 w 4730"/>
                <a:gd name="T11" fmla="*/ 304 h 1466"/>
                <a:gd name="T12" fmla="*/ 4355 w 4730"/>
                <a:gd name="T13" fmla="*/ 1466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30" h="1466">
                  <a:moveTo>
                    <a:pt x="4355" y="1466"/>
                  </a:moveTo>
                  <a:cubicBezTo>
                    <a:pt x="4355" y="1466"/>
                    <a:pt x="4355" y="753"/>
                    <a:pt x="3605" y="641"/>
                  </a:cubicBezTo>
                  <a:cubicBezTo>
                    <a:pt x="2580" y="487"/>
                    <a:pt x="1544" y="1353"/>
                    <a:pt x="794" y="1353"/>
                  </a:cubicBezTo>
                  <a:cubicBezTo>
                    <a:pt x="118" y="1353"/>
                    <a:pt x="0" y="705"/>
                    <a:pt x="0" y="705"/>
                  </a:cubicBezTo>
                  <a:cubicBezTo>
                    <a:pt x="0" y="705"/>
                    <a:pt x="296" y="1176"/>
                    <a:pt x="719" y="1166"/>
                  </a:cubicBezTo>
                  <a:cubicBezTo>
                    <a:pt x="1753" y="1141"/>
                    <a:pt x="2993" y="0"/>
                    <a:pt x="3868" y="304"/>
                  </a:cubicBezTo>
                  <a:cubicBezTo>
                    <a:pt x="4730" y="604"/>
                    <a:pt x="4355" y="1466"/>
                    <a:pt x="4355" y="14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54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484" y="1857375"/>
            <a:ext cx="7898130" cy="333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4391" y="3838003"/>
            <a:ext cx="458731" cy="461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68397" y="3922865"/>
            <a:ext cx="663416" cy="666750"/>
          </a:xfrm>
          <a:custGeom>
            <a:avLst/>
            <a:gdLst/>
            <a:ahLst/>
            <a:cxnLst/>
            <a:rect l="l" t="t" r="r" b="b"/>
            <a:pathLst>
              <a:path w="884554" h="889000">
                <a:moveTo>
                  <a:pt x="648077" y="782319"/>
                </a:moveTo>
                <a:lnTo>
                  <a:pt x="279094" y="782319"/>
                </a:lnTo>
                <a:lnTo>
                  <a:pt x="288163" y="784859"/>
                </a:lnTo>
                <a:lnTo>
                  <a:pt x="293937" y="787399"/>
                </a:lnTo>
                <a:lnTo>
                  <a:pt x="299974" y="788669"/>
                </a:lnTo>
                <a:lnTo>
                  <a:pt x="306486" y="792479"/>
                </a:lnTo>
                <a:lnTo>
                  <a:pt x="313689" y="795019"/>
                </a:lnTo>
                <a:lnTo>
                  <a:pt x="339217" y="825499"/>
                </a:lnTo>
                <a:lnTo>
                  <a:pt x="339251" y="833119"/>
                </a:lnTo>
                <a:lnTo>
                  <a:pt x="339534" y="843279"/>
                </a:lnTo>
                <a:lnTo>
                  <a:pt x="356997" y="881379"/>
                </a:lnTo>
                <a:lnTo>
                  <a:pt x="413131" y="888999"/>
                </a:lnTo>
                <a:lnTo>
                  <a:pt x="421366" y="888999"/>
                </a:lnTo>
                <a:lnTo>
                  <a:pt x="451358" y="835659"/>
                </a:lnTo>
                <a:lnTo>
                  <a:pt x="455703" y="829309"/>
                </a:lnTo>
                <a:lnTo>
                  <a:pt x="461263" y="822959"/>
                </a:lnTo>
                <a:lnTo>
                  <a:pt x="468252" y="817879"/>
                </a:lnTo>
                <a:lnTo>
                  <a:pt x="476885" y="815339"/>
                </a:lnTo>
                <a:lnTo>
                  <a:pt x="486032" y="814069"/>
                </a:lnTo>
                <a:lnTo>
                  <a:pt x="494728" y="811529"/>
                </a:lnTo>
                <a:lnTo>
                  <a:pt x="503424" y="811529"/>
                </a:lnTo>
                <a:lnTo>
                  <a:pt x="512572" y="810259"/>
                </a:lnTo>
                <a:lnTo>
                  <a:pt x="520172" y="808989"/>
                </a:lnTo>
                <a:lnTo>
                  <a:pt x="651325" y="808989"/>
                </a:lnTo>
                <a:lnTo>
                  <a:pt x="650255" y="798829"/>
                </a:lnTo>
                <a:lnTo>
                  <a:pt x="649210" y="789939"/>
                </a:lnTo>
                <a:lnTo>
                  <a:pt x="648077" y="782319"/>
                </a:lnTo>
                <a:close/>
              </a:path>
              <a:path w="884554" h="889000">
                <a:moveTo>
                  <a:pt x="651325" y="808989"/>
                </a:moveTo>
                <a:lnTo>
                  <a:pt x="520172" y="808989"/>
                </a:lnTo>
                <a:lnTo>
                  <a:pt x="527558" y="810259"/>
                </a:lnTo>
                <a:lnTo>
                  <a:pt x="534467" y="814069"/>
                </a:lnTo>
                <a:lnTo>
                  <a:pt x="540638" y="820419"/>
                </a:lnTo>
                <a:lnTo>
                  <a:pt x="546316" y="826769"/>
                </a:lnTo>
                <a:lnTo>
                  <a:pt x="551767" y="834389"/>
                </a:lnTo>
                <a:lnTo>
                  <a:pt x="556766" y="840739"/>
                </a:lnTo>
                <a:lnTo>
                  <a:pt x="561086" y="848359"/>
                </a:lnTo>
                <a:lnTo>
                  <a:pt x="568390" y="855979"/>
                </a:lnTo>
                <a:lnTo>
                  <a:pt x="575706" y="861059"/>
                </a:lnTo>
                <a:lnTo>
                  <a:pt x="583999" y="861059"/>
                </a:lnTo>
                <a:lnTo>
                  <a:pt x="640080" y="840739"/>
                </a:lnTo>
                <a:lnTo>
                  <a:pt x="652907" y="817879"/>
                </a:lnTo>
                <a:lnTo>
                  <a:pt x="651325" y="808989"/>
                </a:lnTo>
                <a:close/>
              </a:path>
              <a:path w="884554" h="889000">
                <a:moveTo>
                  <a:pt x="241315" y="645159"/>
                </a:moveTo>
                <a:lnTo>
                  <a:pt x="117215" y="645159"/>
                </a:lnTo>
                <a:lnTo>
                  <a:pt x="124317" y="647699"/>
                </a:lnTo>
                <a:lnTo>
                  <a:pt x="130442" y="651509"/>
                </a:lnTo>
                <a:lnTo>
                  <a:pt x="135127" y="657859"/>
                </a:lnTo>
                <a:lnTo>
                  <a:pt x="142424" y="665479"/>
                </a:lnTo>
                <a:lnTo>
                  <a:pt x="149209" y="673099"/>
                </a:lnTo>
                <a:lnTo>
                  <a:pt x="155969" y="681989"/>
                </a:lnTo>
                <a:lnTo>
                  <a:pt x="163195" y="690879"/>
                </a:lnTo>
                <a:lnTo>
                  <a:pt x="166449" y="697229"/>
                </a:lnTo>
                <a:lnTo>
                  <a:pt x="168275" y="703579"/>
                </a:lnTo>
                <a:lnTo>
                  <a:pt x="168195" y="712469"/>
                </a:lnTo>
                <a:lnTo>
                  <a:pt x="165735" y="721359"/>
                </a:lnTo>
                <a:lnTo>
                  <a:pt x="162321" y="728979"/>
                </a:lnTo>
                <a:lnTo>
                  <a:pt x="156448" y="744219"/>
                </a:lnTo>
                <a:lnTo>
                  <a:pt x="153035" y="751839"/>
                </a:lnTo>
                <a:lnTo>
                  <a:pt x="149860" y="759459"/>
                </a:lnTo>
                <a:lnTo>
                  <a:pt x="148589" y="768349"/>
                </a:lnTo>
                <a:lnTo>
                  <a:pt x="150177" y="775969"/>
                </a:lnTo>
                <a:lnTo>
                  <a:pt x="187471" y="807719"/>
                </a:lnTo>
                <a:lnTo>
                  <a:pt x="198882" y="815339"/>
                </a:lnTo>
                <a:lnTo>
                  <a:pt x="204616" y="820419"/>
                </a:lnTo>
                <a:lnTo>
                  <a:pt x="210375" y="821689"/>
                </a:lnTo>
                <a:lnTo>
                  <a:pt x="216134" y="820419"/>
                </a:lnTo>
                <a:lnTo>
                  <a:pt x="221869" y="817879"/>
                </a:lnTo>
                <a:lnTo>
                  <a:pt x="231016" y="811529"/>
                </a:lnTo>
                <a:lnTo>
                  <a:pt x="248408" y="797559"/>
                </a:lnTo>
                <a:lnTo>
                  <a:pt x="257556" y="789939"/>
                </a:lnTo>
                <a:lnTo>
                  <a:pt x="263767" y="784859"/>
                </a:lnTo>
                <a:lnTo>
                  <a:pt x="270954" y="782319"/>
                </a:lnTo>
                <a:lnTo>
                  <a:pt x="648077" y="782319"/>
                </a:lnTo>
                <a:lnTo>
                  <a:pt x="647700" y="779779"/>
                </a:lnTo>
                <a:lnTo>
                  <a:pt x="663741" y="744219"/>
                </a:lnTo>
                <a:lnTo>
                  <a:pt x="683387" y="728979"/>
                </a:lnTo>
                <a:lnTo>
                  <a:pt x="441198" y="728979"/>
                </a:lnTo>
                <a:lnTo>
                  <a:pt x="395466" y="725169"/>
                </a:lnTo>
                <a:lnTo>
                  <a:pt x="352016" y="713739"/>
                </a:lnTo>
                <a:lnTo>
                  <a:pt x="311443" y="695959"/>
                </a:lnTo>
                <a:lnTo>
                  <a:pt x="274344" y="673099"/>
                </a:lnTo>
                <a:lnTo>
                  <a:pt x="241315" y="645159"/>
                </a:lnTo>
                <a:close/>
              </a:path>
              <a:path w="884554" h="889000">
                <a:moveTo>
                  <a:pt x="788709" y="721359"/>
                </a:moveTo>
                <a:lnTo>
                  <a:pt x="711454" y="721359"/>
                </a:lnTo>
                <a:lnTo>
                  <a:pt x="720657" y="725169"/>
                </a:lnTo>
                <a:lnTo>
                  <a:pt x="738064" y="732789"/>
                </a:lnTo>
                <a:lnTo>
                  <a:pt x="747268" y="736599"/>
                </a:lnTo>
                <a:lnTo>
                  <a:pt x="757469" y="740409"/>
                </a:lnTo>
                <a:lnTo>
                  <a:pt x="766016" y="741679"/>
                </a:lnTo>
                <a:lnTo>
                  <a:pt x="774110" y="737869"/>
                </a:lnTo>
                <a:lnTo>
                  <a:pt x="782955" y="728979"/>
                </a:lnTo>
                <a:lnTo>
                  <a:pt x="788709" y="721359"/>
                </a:lnTo>
                <a:close/>
              </a:path>
              <a:path w="884554" h="889000">
                <a:moveTo>
                  <a:pt x="301879" y="24129"/>
                </a:moveTo>
                <a:lnTo>
                  <a:pt x="294334" y="24129"/>
                </a:lnTo>
                <a:lnTo>
                  <a:pt x="285623" y="29209"/>
                </a:lnTo>
                <a:lnTo>
                  <a:pt x="247396" y="44449"/>
                </a:lnTo>
                <a:lnTo>
                  <a:pt x="237757" y="49529"/>
                </a:lnTo>
                <a:lnTo>
                  <a:pt x="231727" y="57149"/>
                </a:lnTo>
                <a:lnTo>
                  <a:pt x="229054" y="64769"/>
                </a:lnTo>
                <a:lnTo>
                  <a:pt x="229488" y="77469"/>
                </a:lnTo>
                <a:lnTo>
                  <a:pt x="234836" y="107949"/>
                </a:lnTo>
                <a:lnTo>
                  <a:pt x="233695" y="126999"/>
                </a:lnTo>
                <a:lnTo>
                  <a:pt x="223434" y="140969"/>
                </a:lnTo>
                <a:lnTo>
                  <a:pt x="201422" y="158749"/>
                </a:lnTo>
                <a:lnTo>
                  <a:pt x="201422" y="161289"/>
                </a:lnTo>
                <a:lnTo>
                  <a:pt x="443738" y="161289"/>
                </a:lnTo>
                <a:lnTo>
                  <a:pt x="488851" y="165099"/>
                </a:lnTo>
                <a:lnTo>
                  <a:pt x="531944" y="175259"/>
                </a:lnTo>
                <a:lnTo>
                  <a:pt x="572372" y="191769"/>
                </a:lnTo>
                <a:lnTo>
                  <a:pt x="609494" y="214629"/>
                </a:lnTo>
                <a:lnTo>
                  <a:pt x="642667" y="242569"/>
                </a:lnTo>
                <a:lnTo>
                  <a:pt x="671249" y="275589"/>
                </a:lnTo>
                <a:lnTo>
                  <a:pt x="694598" y="312419"/>
                </a:lnTo>
                <a:lnTo>
                  <a:pt x="712071" y="353059"/>
                </a:lnTo>
                <a:lnTo>
                  <a:pt x="723026" y="397509"/>
                </a:lnTo>
                <a:lnTo>
                  <a:pt x="726821" y="443229"/>
                </a:lnTo>
                <a:lnTo>
                  <a:pt x="723092" y="490219"/>
                </a:lnTo>
                <a:lnTo>
                  <a:pt x="712295" y="533399"/>
                </a:lnTo>
                <a:lnTo>
                  <a:pt x="695010" y="575309"/>
                </a:lnTo>
                <a:lnTo>
                  <a:pt x="671818" y="612139"/>
                </a:lnTo>
                <a:lnTo>
                  <a:pt x="643302" y="645159"/>
                </a:lnTo>
                <a:lnTo>
                  <a:pt x="610042" y="674369"/>
                </a:lnTo>
                <a:lnTo>
                  <a:pt x="572621" y="697229"/>
                </a:lnTo>
                <a:lnTo>
                  <a:pt x="531618" y="715009"/>
                </a:lnTo>
                <a:lnTo>
                  <a:pt x="487617" y="725169"/>
                </a:lnTo>
                <a:lnTo>
                  <a:pt x="441198" y="728979"/>
                </a:lnTo>
                <a:lnTo>
                  <a:pt x="683387" y="728979"/>
                </a:lnTo>
                <a:lnTo>
                  <a:pt x="689611" y="725169"/>
                </a:lnTo>
                <a:lnTo>
                  <a:pt x="696515" y="722629"/>
                </a:lnTo>
                <a:lnTo>
                  <a:pt x="703871" y="721359"/>
                </a:lnTo>
                <a:lnTo>
                  <a:pt x="788709" y="721359"/>
                </a:lnTo>
                <a:lnTo>
                  <a:pt x="794702" y="713739"/>
                </a:lnTo>
                <a:lnTo>
                  <a:pt x="801171" y="706119"/>
                </a:lnTo>
                <a:lnTo>
                  <a:pt x="808355" y="698499"/>
                </a:lnTo>
                <a:lnTo>
                  <a:pt x="814141" y="689609"/>
                </a:lnTo>
                <a:lnTo>
                  <a:pt x="816070" y="680719"/>
                </a:lnTo>
                <a:lnTo>
                  <a:pt x="814141" y="671829"/>
                </a:lnTo>
                <a:lnTo>
                  <a:pt x="808355" y="662939"/>
                </a:lnTo>
                <a:lnTo>
                  <a:pt x="802639" y="655319"/>
                </a:lnTo>
                <a:lnTo>
                  <a:pt x="791210" y="642619"/>
                </a:lnTo>
                <a:lnTo>
                  <a:pt x="785495" y="634999"/>
                </a:lnTo>
                <a:lnTo>
                  <a:pt x="780700" y="627379"/>
                </a:lnTo>
                <a:lnTo>
                  <a:pt x="778097" y="619759"/>
                </a:lnTo>
                <a:lnTo>
                  <a:pt x="777922" y="610869"/>
                </a:lnTo>
                <a:lnTo>
                  <a:pt x="780414" y="601979"/>
                </a:lnTo>
                <a:lnTo>
                  <a:pt x="783788" y="594359"/>
                </a:lnTo>
                <a:lnTo>
                  <a:pt x="786447" y="588009"/>
                </a:lnTo>
                <a:lnTo>
                  <a:pt x="812059" y="554989"/>
                </a:lnTo>
                <a:lnTo>
                  <a:pt x="821182" y="553719"/>
                </a:lnTo>
                <a:lnTo>
                  <a:pt x="830329" y="551179"/>
                </a:lnTo>
                <a:lnTo>
                  <a:pt x="869950" y="543559"/>
                </a:lnTo>
                <a:lnTo>
                  <a:pt x="879181" y="520699"/>
                </a:lnTo>
                <a:lnTo>
                  <a:pt x="880808" y="513079"/>
                </a:lnTo>
                <a:lnTo>
                  <a:pt x="881959" y="504189"/>
                </a:lnTo>
                <a:lnTo>
                  <a:pt x="882396" y="495299"/>
                </a:lnTo>
                <a:lnTo>
                  <a:pt x="884219" y="478789"/>
                </a:lnTo>
                <a:lnTo>
                  <a:pt x="883650" y="468629"/>
                </a:lnTo>
                <a:lnTo>
                  <a:pt x="877341" y="459739"/>
                </a:lnTo>
                <a:lnTo>
                  <a:pt x="861949" y="450849"/>
                </a:lnTo>
                <a:lnTo>
                  <a:pt x="856869" y="450849"/>
                </a:lnTo>
                <a:lnTo>
                  <a:pt x="854329" y="448309"/>
                </a:lnTo>
                <a:lnTo>
                  <a:pt x="849249" y="448309"/>
                </a:lnTo>
                <a:lnTo>
                  <a:pt x="833578" y="441959"/>
                </a:lnTo>
                <a:lnTo>
                  <a:pt x="821515" y="431799"/>
                </a:lnTo>
                <a:lnTo>
                  <a:pt x="813762" y="419099"/>
                </a:lnTo>
                <a:lnTo>
                  <a:pt x="811022" y="400049"/>
                </a:lnTo>
                <a:lnTo>
                  <a:pt x="811022" y="384809"/>
                </a:lnTo>
                <a:lnTo>
                  <a:pt x="808355" y="379729"/>
                </a:lnTo>
                <a:lnTo>
                  <a:pt x="823722" y="339089"/>
                </a:lnTo>
                <a:lnTo>
                  <a:pt x="854329" y="318769"/>
                </a:lnTo>
                <a:lnTo>
                  <a:pt x="857980" y="313689"/>
                </a:lnTo>
                <a:lnTo>
                  <a:pt x="860678" y="307339"/>
                </a:lnTo>
                <a:lnTo>
                  <a:pt x="861472" y="300989"/>
                </a:lnTo>
                <a:lnTo>
                  <a:pt x="859409" y="293369"/>
                </a:lnTo>
                <a:lnTo>
                  <a:pt x="855200" y="281939"/>
                </a:lnTo>
                <a:lnTo>
                  <a:pt x="845782" y="256539"/>
                </a:lnTo>
                <a:lnTo>
                  <a:pt x="841501" y="245109"/>
                </a:lnTo>
                <a:lnTo>
                  <a:pt x="837755" y="240029"/>
                </a:lnTo>
                <a:lnTo>
                  <a:pt x="767588" y="240029"/>
                </a:lnTo>
                <a:lnTo>
                  <a:pt x="762508" y="237489"/>
                </a:lnTo>
                <a:lnTo>
                  <a:pt x="754888" y="237489"/>
                </a:lnTo>
                <a:lnTo>
                  <a:pt x="752348" y="232409"/>
                </a:lnTo>
                <a:lnTo>
                  <a:pt x="743225" y="222249"/>
                </a:lnTo>
                <a:lnTo>
                  <a:pt x="735091" y="213359"/>
                </a:lnTo>
                <a:lnTo>
                  <a:pt x="727934" y="203199"/>
                </a:lnTo>
                <a:lnTo>
                  <a:pt x="721741" y="194309"/>
                </a:lnTo>
                <a:lnTo>
                  <a:pt x="719201" y="189229"/>
                </a:lnTo>
                <a:lnTo>
                  <a:pt x="719201" y="181609"/>
                </a:lnTo>
                <a:lnTo>
                  <a:pt x="721741" y="173989"/>
                </a:lnTo>
                <a:lnTo>
                  <a:pt x="724082" y="165099"/>
                </a:lnTo>
                <a:lnTo>
                  <a:pt x="727138" y="157479"/>
                </a:lnTo>
                <a:lnTo>
                  <a:pt x="730670" y="148589"/>
                </a:lnTo>
                <a:lnTo>
                  <a:pt x="734441" y="140969"/>
                </a:lnTo>
                <a:lnTo>
                  <a:pt x="738251" y="129539"/>
                </a:lnTo>
                <a:lnTo>
                  <a:pt x="738251" y="120649"/>
                </a:lnTo>
                <a:lnTo>
                  <a:pt x="734441" y="113029"/>
                </a:lnTo>
                <a:lnTo>
                  <a:pt x="731897" y="110489"/>
                </a:lnTo>
                <a:lnTo>
                  <a:pt x="606278" y="110489"/>
                </a:lnTo>
                <a:lnTo>
                  <a:pt x="596773" y="105409"/>
                </a:lnTo>
                <a:lnTo>
                  <a:pt x="560705" y="88899"/>
                </a:lnTo>
                <a:lnTo>
                  <a:pt x="555230" y="80009"/>
                </a:lnTo>
                <a:lnTo>
                  <a:pt x="366774" y="80009"/>
                </a:lnTo>
                <a:lnTo>
                  <a:pt x="357330" y="78739"/>
                </a:lnTo>
                <a:lnTo>
                  <a:pt x="348386" y="74929"/>
                </a:lnTo>
                <a:lnTo>
                  <a:pt x="339217" y="67309"/>
                </a:lnTo>
                <a:lnTo>
                  <a:pt x="333428" y="58419"/>
                </a:lnTo>
                <a:lnTo>
                  <a:pt x="321946" y="41909"/>
                </a:lnTo>
                <a:lnTo>
                  <a:pt x="316230" y="34289"/>
                </a:lnTo>
                <a:lnTo>
                  <a:pt x="308947" y="27939"/>
                </a:lnTo>
                <a:lnTo>
                  <a:pt x="301879" y="24129"/>
                </a:lnTo>
                <a:close/>
              </a:path>
              <a:path w="884554" h="889000">
                <a:moveTo>
                  <a:pt x="122050" y="146049"/>
                </a:moveTo>
                <a:lnTo>
                  <a:pt x="113157" y="146049"/>
                </a:lnTo>
                <a:lnTo>
                  <a:pt x="105691" y="151129"/>
                </a:lnTo>
                <a:lnTo>
                  <a:pt x="80099" y="184149"/>
                </a:lnTo>
                <a:lnTo>
                  <a:pt x="68199" y="209549"/>
                </a:lnTo>
                <a:lnTo>
                  <a:pt x="69627" y="217169"/>
                </a:lnTo>
                <a:lnTo>
                  <a:pt x="73913" y="224789"/>
                </a:lnTo>
                <a:lnTo>
                  <a:pt x="80099" y="233679"/>
                </a:lnTo>
                <a:lnTo>
                  <a:pt x="86725" y="242569"/>
                </a:lnTo>
                <a:lnTo>
                  <a:pt x="93327" y="250189"/>
                </a:lnTo>
                <a:lnTo>
                  <a:pt x="99441" y="257809"/>
                </a:lnTo>
                <a:lnTo>
                  <a:pt x="103806" y="265429"/>
                </a:lnTo>
                <a:lnTo>
                  <a:pt x="105790" y="273049"/>
                </a:lnTo>
                <a:lnTo>
                  <a:pt x="105870" y="280669"/>
                </a:lnTo>
                <a:lnTo>
                  <a:pt x="104521" y="288289"/>
                </a:lnTo>
                <a:lnTo>
                  <a:pt x="102179" y="295909"/>
                </a:lnTo>
                <a:lnTo>
                  <a:pt x="99123" y="302259"/>
                </a:lnTo>
                <a:lnTo>
                  <a:pt x="91821" y="316229"/>
                </a:lnTo>
                <a:lnTo>
                  <a:pt x="89001" y="322579"/>
                </a:lnTo>
                <a:lnTo>
                  <a:pt x="28067" y="339089"/>
                </a:lnTo>
                <a:lnTo>
                  <a:pt x="17992" y="341629"/>
                </a:lnTo>
                <a:lnTo>
                  <a:pt x="1508" y="400049"/>
                </a:lnTo>
                <a:lnTo>
                  <a:pt x="0" y="412749"/>
                </a:lnTo>
                <a:lnTo>
                  <a:pt x="994" y="420369"/>
                </a:lnTo>
                <a:lnTo>
                  <a:pt x="4143" y="426719"/>
                </a:lnTo>
                <a:lnTo>
                  <a:pt x="9697" y="430529"/>
                </a:lnTo>
                <a:lnTo>
                  <a:pt x="17907" y="433069"/>
                </a:lnTo>
                <a:lnTo>
                  <a:pt x="25526" y="435609"/>
                </a:lnTo>
                <a:lnTo>
                  <a:pt x="33147" y="440689"/>
                </a:lnTo>
                <a:lnTo>
                  <a:pt x="40767" y="443229"/>
                </a:lnTo>
                <a:lnTo>
                  <a:pt x="53103" y="448309"/>
                </a:lnTo>
                <a:lnTo>
                  <a:pt x="62785" y="455929"/>
                </a:lnTo>
                <a:lnTo>
                  <a:pt x="69109" y="467359"/>
                </a:lnTo>
                <a:lnTo>
                  <a:pt x="71374" y="482599"/>
                </a:lnTo>
                <a:lnTo>
                  <a:pt x="71810" y="487679"/>
                </a:lnTo>
                <a:lnTo>
                  <a:pt x="72961" y="494029"/>
                </a:lnTo>
                <a:lnTo>
                  <a:pt x="74588" y="500379"/>
                </a:lnTo>
                <a:lnTo>
                  <a:pt x="76454" y="507999"/>
                </a:lnTo>
                <a:lnTo>
                  <a:pt x="75898" y="516889"/>
                </a:lnTo>
                <a:lnTo>
                  <a:pt x="73913" y="524509"/>
                </a:lnTo>
                <a:lnTo>
                  <a:pt x="70024" y="532129"/>
                </a:lnTo>
                <a:lnTo>
                  <a:pt x="63754" y="538479"/>
                </a:lnTo>
                <a:lnTo>
                  <a:pt x="54248" y="543559"/>
                </a:lnTo>
                <a:lnTo>
                  <a:pt x="44958" y="551179"/>
                </a:lnTo>
                <a:lnTo>
                  <a:pt x="18494" y="579119"/>
                </a:lnTo>
                <a:lnTo>
                  <a:pt x="18012" y="586739"/>
                </a:lnTo>
                <a:lnTo>
                  <a:pt x="20447" y="594359"/>
                </a:lnTo>
                <a:lnTo>
                  <a:pt x="24653" y="604519"/>
                </a:lnTo>
                <a:lnTo>
                  <a:pt x="29337" y="615949"/>
                </a:lnTo>
                <a:lnTo>
                  <a:pt x="34020" y="624839"/>
                </a:lnTo>
                <a:lnTo>
                  <a:pt x="38226" y="634999"/>
                </a:lnTo>
                <a:lnTo>
                  <a:pt x="44477" y="643889"/>
                </a:lnTo>
                <a:lnTo>
                  <a:pt x="51943" y="650239"/>
                </a:lnTo>
                <a:lnTo>
                  <a:pt x="60836" y="651509"/>
                </a:lnTo>
                <a:lnTo>
                  <a:pt x="71374" y="650239"/>
                </a:lnTo>
                <a:lnTo>
                  <a:pt x="109600" y="645159"/>
                </a:lnTo>
                <a:lnTo>
                  <a:pt x="241315" y="645159"/>
                </a:lnTo>
                <a:lnTo>
                  <a:pt x="212954" y="612139"/>
                </a:lnTo>
                <a:lnTo>
                  <a:pt x="189857" y="574039"/>
                </a:lnTo>
                <a:lnTo>
                  <a:pt x="172620" y="533399"/>
                </a:lnTo>
                <a:lnTo>
                  <a:pt x="161840" y="490219"/>
                </a:lnTo>
                <a:lnTo>
                  <a:pt x="158114" y="443229"/>
                </a:lnTo>
                <a:lnTo>
                  <a:pt x="161843" y="397509"/>
                </a:lnTo>
                <a:lnTo>
                  <a:pt x="172640" y="354329"/>
                </a:lnTo>
                <a:lnTo>
                  <a:pt x="189925" y="313689"/>
                </a:lnTo>
                <a:lnTo>
                  <a:pt x="213117" y="276859"/>
                </a:lnTo>
                <a:lnTo>
                  <a:pt x="241633" y="243839"/>
                </a:lnTo>
                <a:lnTo>
                  <a:pt x="274893" y="215899"/>
                </a:lnTo>
                <a:lnTo>
                  <a:pt x="312314" y="193039"/>
                </a:lnTo>
                <a:lnTo>
                  <a:pt x="353317" y="175259"/>
                </a:lnTo>
                <a:lnTo>
                  <a:pt x="380818" y="168909"/>
                </a:lnTo>
                <a:lnTo>
                  <a:pt x="175928" y="168909"/>
                </a:lnTo>
                <a:lnTo>
                  <a:pt x="168275" y="166369"/>
                </a:lnTo>
                <a:lnTo>
                  <a:pt x="160216" y="161289"/>
                </a:lnTo>
                <a:lnTo>
                  <a:pt x="151431" y="156209"/>
                </a:lnTo>
                <a:lnTo>
                  <a:pt x="142146" y="152399"/>
                </a:lnTo>
                <a:lnTo>
                  <a:pt x="132587" y="148589"/>
                </a:lnTo>
                <a:lnTo>
                  <a:pt x="122050" y="146049"/>
                </a:lnTo>
                <a:close/>
              </a:path>
              <a:path w="884554" h="889000">
                <a:moveTo>
                  <a:pt x="823642" y="232409"/>
                </a:moveTo>
                <a:lnTo>
                  <a:pt x="816101" y="232409"/>
                </a:lnTo>
                <a:lnTo>
                  <a:pt x="804556" y="233679"/>
                </a:lnTo>
                <a:lnTo>
                  <a:pt x="792797" y="236219"/>
                </a:lnTo>
                <a:lnTo>
                  <a:pt x="780561" y="237489"/>
                </a:lnTo>
                <a:lnTo>
                  <a:pt x="767588" y="240029"/>
                </a:lnTo>
                <a:lnTo>
                  <a:pt x="837755" y="240029"/>
                </a:lnTo>
                <a:lnTo>
                  <a:pt x="836818" y="238759"/>
                </a:lnTo>
                <a:lnTo>
                  <a:pt x="830706" y="233679"/>
                </a:lnTo>
                <a:lnTo>
                  <a:pt x="823642" y="232409"/>
                </a:lnTo>
                <a:close/>
              </a:path>
              <a:path w="884554" h="889000">
                <a:moveTo>
                  <a:pt x="443738" y="161289"/>
                </a:moveTo>
                <a:lnTo>
                  <a:pt x="198882" y="161289"/>
                </a:lnTo>
                <a:lnTo>
                  <a:pt x="196342" y="163829"/>
                </a:lnTo>
                <a:lnTo>
                  <a:pt x="190188" y="166369"/>
                </a:lnTo>
                <a:lnTo>
                  <a:pt x="183308" y="168909"/>
                </a:lnTo>
                <a:lnTo>
                  <a:pt x="380818" y="168909"/>
                </a:lnTo>
                <a:lnTo>
                  <a:pt x="397318" y="165099"/>
                </a:lnTo>
                <a:lnTo>
                  <a:pt x="443738" y="161289"/>
                </a:lnTo>
                <a:close/>
              </a:path>
              <a:path w="884554" h="889000">
                <a:moveTo>
                  <a:pt x="678322" y="72389"/>
                </a:moveTo>
                <a:lnTo>
                  <a:pt x="669657" y="73659"/>
                </a:lnTo>
                <a:lnTo>
                  <a:pt x="660526" y="80009"/>
                </a:lnTo>
                <a:lnTo>
                  <a:pt x="654355" y="85089"/>
                </a:lnTo>
                <a:lnTo>
                  <a:pt x="647446" y="91439"/>
                </a:lnTo>
                <a:lnTo>
                  <a:pt x="640060" y="96519"/>
                </a:lnTo>
                <a:lnTo>
                  <a:pt x="632460" y="102869"/>
                </a:lnTo>
                <a:lnTo>
                  <a:pt x="624383" y="107949"/>
                </a:lnTo>
                <a:lnTo>
                  <a:pt x="615569" y="110489"/>
                </a:lnTo>
                <a:lnTo>
                  <a:pt x="731897" y="110489"/>
                </a:lnTo>
                <a:lnTo>
                  <a:pt x="719181" y="97789"/>
                </a:lnTo>
                <a:lnTo>
                  <a:pt x="703853" y="85089"/>
                </a:lnTo>
                <a:lnTo>
                  <a:pt x="696213" y="80009"/>
                </a:lnTo>
                <a:lnTo>
                  <a:pt x="687012" y="73659"/>
                </a:lnTo>
                <a:lnTo>
                  <a:pt x="678322" y="72389"/>
                </a:lnTo>
                <a:close/>
              </a:path>
              <a:path w="884554" h="889000">
                <a:moveTo>
                  <a:pt x="476885" y="0"/>
                </a:moveTo>
                <a:lnTo>
                  <a:pt x="447587" y="25399"/>
                </a:lnTo>
                <a:lnTo>
                  <a:pt x="444055" y="34289"/>
                </a:lnTo>
                <a:lnTo>
                  <a:pt x="440999" y="44449"/>
                </a:lnTo>
                <a:lnTo>
                  <a:pt x="438658" y="54609"/>
                </a:lnTo>
                <a:lnTo>
                  <a:pt x="433875" y="62229"/>
                </a:lnTo>
                <a:lnTo>
                  <a:pt x="427164" y="68579"/>
                </a:lnTo>
                <a:lnTo>
                  <a:pt x="418548" y="72389"/>
                </a:lnTo>
                <a:lnTo>
                  <a:pt x="408050" y="74929"/>
                </a:lnTo>
                <a:lnTo>
                  <a:pt x="392747" y="74929"/>
                </a:lnTo>
                <a:lnTo>
                  <a:pt x="385083" y="76199"/>
                </a:lnTo>
                <a:lnTo>
                  <a:pt x="377444" y="80009"/>
                </a:lnTo>
                <a:lnTo>
                  <a:pt x="555230" y="80009"/>
                </a:lnTo>
                <a:lnTo>
                  <a:pt x="553338" y="74929"/>
                </a:lnTo>
                <a:lnTo>
                  <a:pt x="545719" y="29209"/>
                </a:lnTo>
                <a:lnTo>
                  <a:pt x="544766" y="20319"/>
                </a:lnTo>
                <a:lnTo>
                  <a:pt x="541909" y="13969"/>
                </a:lnTo>
                <a:lnTo>
                  <a:pt x="537146" y="10159"/>
                </a:lnTo>
                <a:lnTo>
                  <a:pt x="530479" y="7619"/>
                </a:lnTo>
                <a:lnTo>
                  <a:pt x="476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87267" y="4042791"/>
            <a:ext cx="426720" cy="426720"/>
          </a:xfrm>
          <a:custGeom>
            <a:avLst/>
            <a:gdLst/>
            <a:ahLst/>
            <a:cxnLst/>
            <a:rect l="l" t="t" r="r" b="b"/>
            <a:pathLst>
              <a:path w="568960" h="568960">
                <a:moveTo>
                  <a:pt x="285496" y="0"/>
                </a:moveTo>
                <a:lnTo>
                  <a:pt x="239111" y="3725"/>
                </a:lnTo>
                <a:lnTo>
                  <a:pt x="195137" y="14504"/>
                </a:lnTo>
                <a:lnTo>
                  <a:pt x="154156" y="31738"/>
                </a:lnTo>
                <a:lnTo>
                  <a:pt x="116750" y="54831"/>
                </a:lnTo>
                <a:lnTo>
                  <a:pt x="83502" y="83185"/>
                </a:lnTo>
                <a:lnTo>
                  <a:pt x="54994" y="116201"/>
                </a:lnTo>
                <a:lnTo>
                  <a:pt x="31807" y="153284"/>
                </a:lnTo>
                <a:lnTo>
                  <a:pt x="14524" y="193836"/>
                </a:lnTo>
                <a:lnTo>
                  <a:pt x="3728" y="237259"/>
                </a:lnTo>
                <a:lnTo>
                  <a:pt x="0" y="282956"/>
                </a:lnTo>
                <a:lnTo>
                  <a:pt x="3725" y="329272"/>
                </a:lnTo>
                <a:lnTo>
                  <a:pt x="14504" y="373071"/>
                </a:lnTo>
                <a:lnTo>
                  <a:pt x="31738" y="413815"/>
                </a:lnTo>
                <a:lnTo>
                  <a:pt x="54831" y="450969"/>
                </a:lnTo>
                <a:lnTo>
                  <a:pt x="83185" y="483996"/>
                </a:lnTo>
                <a:lnTo>
                  <a:pt x="116201" y="512360"/>
                </a:lnTo>
                <a:lnTo>
                  <a:pt x="153284" y="535524"/>
                </a:lnTo>
                <a:lnTo>
                  <a:pt x="193836" y="552951"/>
                </a:lnTo>
                <a:lnTo>
                  <a:pt x="237259" y="564106"/>
                </a:lnTo>
                <a:lnTo>
                  <a:pt x="282955" y="568451"/>
                </a:lnTo>
                <a:lnTo>
                  <a:pt x="329340" y="564723"/>
                </a:lnTo>
                <a:lnTo>
                  <a:pt x="373314" y="553927"/>
                </a:lnTo>
                <a:lnTo>
                  <a:pt x="414295" y="536644"/>
                </a:lnTo>
                <a:lnTo>
                  <a:pt x="423016" y="531238"/>
                </a:lnTo>
                <a:lnTo>
                  <a:pt x="287197" y="531238"/>
                </a:lnTo>
                <a:lnTo>
                  <a:pt x="240411" y="528176"/>
                </a:lnTo>
                <a:lnTo>
                  <a:pt x="196062" y="515946"/>
                </a:lnTo>
                <a:lnTo>
                  <a:pt x="154152" y="494534"/>
                </a:lnTo>
                <a:lnTo>
                  <a:pt x="114680" y="463931"/>
                </a:lnTo>
                <a:lnTo>
                  <a:pt x="107061" y="453770"/>
                </a:lnTo>
                <a:lnTo>
                  <a:pt x="109600" y="446150"/>
                </a:lnTo>
                <a:lnTo>
                  <a:pt x="110434" y="428474"/>
                </a:lnTo>
                <a:lnTo>
                  <a:pt x="112458" y="410082"/>
                </a:lnTo>
                <a:lnTo>
                  <a:pt x="114958" y="391215"/>
                </a:lnTo>
                <a:lnTo>
                  <a:pt x="117221" y="372110"/>
                </a:lnTo>
                <a:lnTo>
                  <a:pt x="145287" y="339089"/>
                </a:lnTo>
                <a:lnTo>
                  <a:pt x="173970" y="329678"/>
                </a:lnTo>
                <a:lnTo>
                  <a:pt x="183514" y="326263"/>
                </a:lnTo>
                <a:lnTo>
                  <a:pt x="199001" y="321143"/>
                </a:lnTo>
                <a:lnTo>
                  <a:pt x="206501" y="318643"/>
                </a:lnTo>
                <a:lnTo>
                  <a:pt x="215392" y="316301"/>
                </a:lnTo>
                <a:lnTo>
                  <a:pt x="345824" y="316301"/>
                </a:lnTo>
                <a:lnTo>
                  <a:pt x="346710" y="313563"/>
                </a:lnTo>
                <a:lnTo>
                  <a:pt x="565991" y="313563"/>
                </a:lnTo>
                <a:lnTo>
                  <a:pt x="567015" y="300831"/>
                </a:lnTo>
                <a:lnTo>
                  <a:pt x="285226" y="300831"/>
                </a:lnTo>
                <a:lnTo>
                  <a:pt x="259784" y="295013"/>
                </a:lnTo>
                <a:lnTo>
                  <a:pt x="226954" y="265658"/>
                </a:lnTo>
                <a:lnTo>
                  <a:pt x="209041" y="232029"/>
                </a:lnTo>
                <a:lnTo>
                  <a:pt x="209041" y="226822"/>
                </a:lnTo>
                <a:lnTo>
                  <a:pt x="203962" y="221742"/>
                </a:lnTo>
                <a:lnTo>
                  <a:pt x="196341" y="221742"/>
                </a:lnTo>
                <a:lnTo>
                  <a:pt x="186624" y="218049"/>
                </a:lnTo>
                <a:lnTo>
                  <a:pt x="180038" y="211248"/>
                </a:lnTo>
                <a:lnTo>
                  <a:pt x="175857" y="202043"/>
                </a:lnTo>
                <a:lnTo>
                  <a:pt x="173354" y="191135"/>
                </a:lnTo>
                <a:lnTo>
                  <a:pt x="172958" y="179107"/>
                </a:lnTo>
                <a:lnTo>
                  <a:pt x="175895" y="169211"/>
                </a:lnTo>
                <a:lnTo>
                  <a:pt x="182641" y="160720"/>
                </a:lnTo>
                <a:lnTo>
                  <a:pt x="193675" y="152907"/>
                </a:lnTo>
                <a:lnTo>
                  <a:pt x="198881" y="150368"/>
                </a:lnTo>
                <a:lnTo>
                  <a:pt x="201422" y="142748"/>
                </a:lnTo>
                <a:lnTo>
                  <a:pt x="201422" y="137668"/>
                </a:lnTo>
                <a:lnTo>
                  <a:pt x="207813" y="121082"/>
                </a:lnTo>
                <a:lnTo>
                  <a:pt x="216360" y="106426"/>
                </a:lnTo>
                <a:lnTo>
                  <a:pt x="228264" y="94626"/>
                </a:lnTo>
                <a:lnTo>
                  <a:pt x="244728" y="86613"/>
                </a:lnTo>
                <a:lnTo>
                  <a:pt x="282955" y="78993"/>
                </a:lnTo>
                <a:lnTo>
                  <a:pt x="480497" y="78993"/>
                </a:lnTo>
                <a:lnTo>
                  <a:pt x="451152" y="54099"/>
                </a:lnTo>
                <a:lnTo>
                  <a:pt x="414046" y="31258"/>
                </a:lnTo>
                <a:lnTo>
                  <a:pt x="373640" y="14260"/>
                </a:lnTo>
                <a:lnTo>
                  <a:pt x="330575" y="3657"/>
                </a:lnTo>
                <a:lnTo>
                  <a:pt x="285496" y="0"/>
                </a:lnTo>
                <a:close/>
              </a:path>
              <a:path w="568960" h="568960">
                <a:moveTo>
                  <a:pt x="565991" y="313563"/>
                </a:moveTo>
                <a:lnTo>
                  <a:pt x="346710" y="313563"/>
                </a:lnTo>
                <a:lnTo>
                  <a:pt x="357762" y="316976"/>
                </a:lnTo>
                <a:lnTo>
                  <a:pt x="378964" y="322849"/>
                </a:lnTo>
                <a:lnTo>
                  <a:pt x="390016" y="326263"/>
                </a:lnTo>
                <a:lnTo>
                  <a:pt x="397656" y="329678"/>
                </a:lnTo>
                <a:lnTo>
                  <a:pt x="412984" y="335603"/>
                </a:lnTo>
                <a:lnTo>
                  <a:pt x="420624" y="339089"/>
                </a:lnTo>
                <a:lnTo>
                  <a:pt x="449921" y="386611"/>
                </a:lnTo>
                <a:lnTo>
                  <a:pt x="456509" y="427680"/>
                </a:lnTo>
                <a:lnTo>
                  <a:pt x="458850" y="448691"/>
                </a:lnTo>
                <a:lnTo>
                  <a:pt x="458850" y="453770"/>
                </a:lnTo>
                <a:lnTo>
                  <a:pt x="456311" y="458850"/>
                </a:lnTo>
                <a:lnTo>
                  <a:pt x="451230" y="461391"/>
                </a:lnTo>
                <a:lnTo>
                  <a:pt x="425773" y="482818"/>
                </a:lnTo>
                <a:lnTo>
                  <a:pt x="398637" y="500888"/>
                </a:lnTo>
                <a:lnTo>
                  <a:pt x="369095" y="515147"/>
                </a:lnTo>
                <a:lnTo>
                  <a:pt x="336423" y="525144"/>
                </a:lnTo>
                <a:lnTo>
                  <a:pt x="287197" y="531238"/>
                </a:lnTo>
                <a:lnTo>
                  <a:pt x="423016" y="531238"/>
                </a:lnTo>
                <a:lnTo>
                  <a:pt x="484949" y="484949"/>
                </a:lnTo>
                <a:lnTo>
                  <a:pt x="513457" y="451701"/>
                </a:lnTo>
                <a:lnTo>
                  <a:pt x="536644" y="414295"/>
                </a:lnTo>
                <a:lnTo>
                  <a:pt x="553927" y="373314"/>
                </a:lnTo>
                <a:lnTo>
                  <a:pt x="564641" y="329678"/>
                </a:lnTo>
                <a:lnTo>
                  <a:pt x="564767" y="328803"/>
                </a:lnTo>
                <a:lnTo>
                  <a:pt x="565991" y="313563"/>
                </a:lnTo>
                <a:close/>
              </a:path>
              <a:path w="568960" h="568960">
                <a:moveTo>
                  <a:pt x="345824" y="316301"/>
                </a:moveTo>
                <a:lnTo>
                  <a:pt x="215392" y="316301"/>
                </a:lnTo>
                <a:lnTo>
                  <a:pt x="220472" y="317055"/>
                </a:lnTo>
                <a:lnTo>
                  <a:pt x="223663" y="321182"/>
                </a:lnTo>
                <a:lnTo>
                  <a:pt x="226822" y="328803"/>
                </a:lnTo>
                <a:lnTo>
                  <a:pt x="234912" y="355607"/>
                </a:lnTo>
                <a:lnTo>
                  <a:pt x="243443" y="382650"/>
                </a:lnTo>
                <a:lnTo>
                  <a:pt x="252015" y="410400"/>
                </a:lnTo>
                <a:lnTo>
                  <a:pt x="259968" y="438404"/>
                </a:lnTo>
                <a:lnTo>
                  <a:pt x="265320" y="450345"/>
                </a:lnTo>
                <a:lnTo>
                  <a:pt x="269922" y="462978"/>
                </a:lnTo>
                <a:lnTo>
                  <a:pt x="274024" y="476087"/>
                </a:lnTo>
                <a:lnTo>
                  <a:pt x="277875" y="489457"/>
                </a:lnTo>
                <a:lnTo>
                  <a:pt x="280414" y="494534"/>
                </a:lnTo>
                <a:lnTo>
                  <a:pt x="280415" y="497078"/>
                </a:lnTo>
                <a:lnTo>
                  <a:pt x="282955" y="502157"/>
                </a:lnTo>
                <a:lnTo>
                  <a:pt x="285496" y="502157"/>
                </a:lnTo>
                <a:lnTo>
                  <a:pt x="285496" y="499618"/>
                </a:lnTo>
                <a:lnTo>
                  <a:pt x="299936" y="456311"/>
                </a:lnTo>
                <a:lnTo>
                  <a:pt x="282955" y="456311"/>
                </a:lnTo>
                <a:lnTo>
                  <a:pt x="273849" y="433712"/>
                </a:lnTo>
                <a:lnTo>
                  <a:pt x="267350" y="411352"/>
                </a:lnTo>
                <a:lnTo>
                  <a:pt x="266114" y="388516"/>
                </a:lnTo>
                <a:lnTo>
                  <a:pt x="272796" y="364489"/>
                </a:lnTo>
                <a:lnTo>
                  <a:pt x="330224" y="364489"/>
                </a:lnTo>
                <a:lnTo>
                  <a:pt x="334347" y="351789"/>
                </a:lnTo>
                <a:lnTo>
                  <a:pt x="265049" y="351789"/>
                </a:lnTo>
                <a:lnTo>
                  <a:pt x="265049" y="323723"/>
                </a:lnTo>
                <a:lnTo>
                  <a:pt x="343424" y="323723"/>
                </a:lnTo>
                <a:lnTo>
                  <a:pt x="345824" y="316301"/>
                </a:lnTo>
                <a:close/>
              </a:path>
              <a:path w="568960" h="568960">
                <a:moveTo>
                  <a:pt x="330224" y="364489"/>
                </a:moveTo>
                <a:lnTo>
                  <a:pt x="293115" y="364489"/>
                </a:lnTo>
                <a:lnTo>
                  <a:pt x="299083" y="387445"/>
                </a:lnTo>
                <a:lnTo>
                  <a:pt x="298561" y="410400"/>
                </a:lnTo>
                <a:lnTo>
                  <a:pt x="292776" y="433355"/>
                </a:lnTo>
                <a:lnTo>
                  <a:pt x="282955" y="456311"/>
                </a:lnTo>
                <a:lnTo>
                  <a:pt x="299936" y="456311"/>
                </a:lnTo>
                <a:lnTo>
                  <a:pt x="316102" y="407543"/>
                </a:lnTo>
                <a:lnTo>
                  <a:pt x="330224" y="364489"/>
                </a:lnTo>
                <a:close/>
              </a:path>
              <a:path w="568960" h="568960">
                <a:moveTo>
                  <a:pt x="343424" y="323723"/>
                </a:moveTo>
                <a:lnTo>
                  <a:pt x="300736" y="323723"/>
                </a:lnTo>
                <a:lnTo>
                  <a:pt x="300736" y="351789"/>
                </a:lnTo>
                <a:lnTo>
                  <a:pt x="334347" y="351789"/>
                </a:lnTo>
                <a:lnTo>
                  <a:pt x="343424" y="323723"/>
                </a:lnTo>
                <a:close/>
              </a:path>
              <a:path w="568960" h="568960">
                <a:moveTo>
                  <a:pt x="480497" y="78993"/>
                </a:moveTo>
                <a:lnTo>
                  <a:pt x="282955" y="78993"/>
                </a:lnTo>
                <a:lnTo>
                  <a:pt x="304877" y="80583"/>
                </a:lnTo>
                <a:lnTo>
                  <a:pt x="324405" y="85994"/>
                </a:lnTo>
                <a:lnTo>
                  <a:pt x="341052" y="96192"/>
                </a:lnTo>
                <a:lnTo>
                  <a:pt x="354329" y="112141"/>
                </a:lnTo>
                <a:lnTo>
                  <a:pt x="356870" y="114681"/>
                </a:lnTo>
                <a:lnTo>
                  <a:pt x="359410" y="119761"/>
                </a:lnTo>
                <a:lnTo>
                  <a:pt x="361950" y="122300"/>
                </a:lnTo>
                <a:lnTo>
                  <a:pt x="365484" y="133330"/>
                </a:lnTo>
                <a:lnTo>
                  <a:pt x="369268" y="143382"/>
                </a:lnTo>
                <a:lnTo>
                  <a:pt x="374505" y="152483"/>
                </a:lnTo>
                <a:lnTo>
                  <a:pt x="382397" y="160655"/>
                </a:lnTo>
                <a:lnTo>
                  <a:pt x="391800" y="175557"/>
                </a:lnTo>
                <a:lnTo>
                  <a:pt x="390953" y="194056"/>
                </a:lnTo>
                <a:lnTo>
                  <a:pt x="381986" y="211125"/>
                </a:lnTo>
                <a:lnTo>
                  <a:pt x="367029" y="221742"/>
                </a:lnTo>
                <a:lnTo>
                  <a:pt x="359410" y="229362"/>
                </a:lnTo>
                <a:lnTo>
                  <a:pt x="352581" y="240827"/>
                </a:lnTo>
                <a:lnTo>
                  <a:pt x="346694" y="252031"/>
                </a:lnTo>
                <a:lnTo>
                  <a:pt x="340782" y="262759"/>
                </a:lnTo>
                <a:lnTo>
                  <a:pt x="333883" y="272795"/>
                </a:lnTo>
                <a:lnTo>
                  <a:pt x="310167" y="293266"/>
                </a:lnTo>
                <a:lnTo>
                  <a:pt x="285226" y="300831"/>
                </a:lnTo>
                <a:lnTo>
                  <a:pt x="567015" y="300831"/>
                </a:lnTo>
                <a:lnTo>
                  <a:pt x="564657" y="236642"/>
                </a:lnTo>
                <a:lnTo>
                  <a:pt x="553703" y="192861"/>
                </a:lnTo>
                <a:lnTo>
                  <a:pt x="536233" y="152164"/>
                </a:lnTo>
                <a:lnTo>
                  <a:pt x="512888" y="115104"/>
                </a:lnTo>
                <a:lnTo>
                  <a:pt x="484314" y="82232"/>
                </a:lnTo>
                <a:lnTo>
                  <a:pt x="480497" y="7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4727" y="4194428"/>
            <a:ext cx="63674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" algn="ctr" defTabSz="685800">
              <a:defRPr/>
            </a:pPr>
            <a:r>
              <a:rPr lang="tr-TR" sz="1200" dirty="0">
                <a:solidFill>
                  <a:prstClr val="black"/>
                </a:solidFill>
                <a:latin typeface="Calibri"/>
                <a:cs typeface="Calibri"/>
              </a:rPr>
              <a:t>12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525" marR="3810" indent="35243" algn="ctr" defTabSz="685800">
              <a:defRPr/>
            </a:pP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Diş Klinik  </a:t>
            </a:r>
            <a:r>
              <a:rPr sz="1200" spc="-86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1200" spc="-26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dım</a:t>
            </a:r>
            <a:r>
              <a:rPr sz="1200" spc="-11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ısı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304" y="3888772"/>
            <a:ext cx="66073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" algn="ctr" defTabSz="685800">
              <a:defRPr/>
            </a:pPr>
            <a:r>
              <a:rPr lang="tr-TR" sz="1200" dirty="0">
                <a:solidFill>
                  <a:prstClr val="black"/>
                </a:solidFill>
                <a:latin typeface="Calibri"/>
                <a:cs typeface="Calibri"/>
              </a:rPr>
              <a:t>7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525" marR="3810" algn="ctr" defTabSz="685800">
              <a:defRPr/>
            </a:pPr>
            <a:r>
              <a:rPr sz="1200" spc="-4" dirty="0" err="1">
                <a:solidFill>
                  <a:prstClr val="black"/>
                </a:solidFill>
                <a:latin typeface="Calibri"/>
                <a:cs typeface="Calibri"/>
              </a:rPr>
              <a:t>Uzman</a:t>
            </a: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lang="tr-TR" sz="1200" spc="-8" dirty="0">
                <a:solidFill>
                  <a:prstClr val="black"/>
                </a:solidFill>
                <a:latin typeface="Calibri"/>
                <a:cs typeface="Calibri"/>
              </a:rPr>
              <a:t>Diş Hekimi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9305" y="1434751"/>
            <a:ext cx="5314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" algn="ctr" defTabSz="685800">
              <a:defRPr/>
            </a:pPr>
            <a:r>
              <a:rPr lang="tr-TR" sz="1200" spc="-4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Hemşi</a:t>
            </a:r>
            <a:r>
              <a:rPr sz="1200" spc="-26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9667" y="4578001"/>
            <a:ext cx="65293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9" algn="ctr" defTabSz="685800">
              <a:defRPr/>
            </a:pPr>
            <a:r>
              <a:rPr lang="tr-TR" sz="1200" dirty="0">
                <a:solidFill>
                  <a:prstClr val="black"/>
                </a:solidFill>
                <a:latin typeface="Calibri"/>
                <a:cs typeface="Calibri"/>
              </a:rPr>
              <a:t>15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76" algn="ctr" defTabSz="685800">
              <a:defRPr/>
            </a:pP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Diş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r>
              <a:rPr sz="1200" spc="-113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200" spc="-11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1200" spc="-8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1200" spc="-23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1200" spc="-26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eni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8198" y="4705160"/>
            <a:ext cx="94821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" algn="ctr" defTabSz="685800">
              <a:defRPr/>
            </a:pPr>
            <a:r>
              <a:rPr lang="tr-TR" sz="1200" spc="-8" dirty="0">
                <a:solidFill>
                  <a:prstClr val="black"/>
                </a:solidFill>
                <a:latin typeface="Calibri"/>
                <a:cs typeface="Calibri"/>
              </a:rPr>
              <a:t>86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Diğer</a:t>
            </a:r>
            <a:r>
              <a:rPr sz="1200" spc="-6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prstClr val="black"/>
                </a:solidFill>
                <a:latin typeface="Calibri"/>
                <a:cs typeface="Calibri"/>
              </a:rPr>
              <a:t>Personeli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51150" y="3481577"/>
            <a:ext cx="425196" cy="459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20081" y="2758058"/>
            <a:ext cx="521779" cy="5789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57926" y="3395852"/>
            <a:ext cx="424052" cy="459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15993" y="4005072"/>
            <a:ext cx="424052" cy="459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29621" y="5169218"/>
            <a:ext cx="794385" cy="12859"/>
          </a:xfrm>
          <a:custGeom>
            <a:avLst/>
            <a:gdLst/>
            <a:ahLst/>
            <a:cxnLst/>
            <a:rect l="l" t="t" r="r" b="b"/>
            <a:pathLst>
              <a:path w="1059179" h="17145">
                <a:moveTo>
                  <a:pt x="1058926" y="0"/>
                </a:moveTo>
                <a:lnTo>
                  <a:pt x="0" y="16979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6582" y="4584191"/>
            <a:ext cx="6534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" algn="ctr" defTabSz="685800">
              <a:defRPr/>
            </a:pPr>
            <a:r>
              <a:rPr lang="tr-TR" sz="120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" algn="ctr" defTabSz="685800">
              <a:defRPr/>
            </a:pPr>
            <a:r>
              <a:rPr sz="1200" spc="-11" dirty="0">
                <a:solidFill>
                  <a:prstClr val="black"/>
                </a:solidFill>
                <a:latin typeface="Calibri"/>
                <a:cs typeface="Calibri"/>
              </a:rPr>
              <a:t>Röntgen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r>
              <a:rPr sz="1200" spc="-113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1200" spc="-8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1200" spc="-26" dirty="0">
                <a:solidFill>
                  <a:prstClr val="black"/>
                </a:solidFill>
                <a:latin typeface="Calibri"/>
                <a:cs typeface="Calibri"/>
              </a:rPr>
              <a:t>sy</a:t>
            </a: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eni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00216" y="2126012"/>
            <a:ext cx="2188940" cy="822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64920" y="1973580"/>
            <a:ext cx="73675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sz="1200" spc="-8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lang="tr-TR" sz="1200" spc="-8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Diğer</a:t>
            </a:r>
            <a:r>
              <a:rPr sz="12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Sağlık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r>
              <a:rPr sz="1200" spc="-11" dirty="0">
                <a:solidFill>
                  <a:prstClr val="black"/>
                </a:solidFill>
                <a:latin typeface="Calibri"/>
                <a:cs typeface="Calibri"/>
              </a:rPr>
              <a:t>Personeli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61388" y="2218878"/>
            <a:ext cx="924401" cy="928688"/>
          </a:xfrm>
          <a:custGeom>
            <a:avLst/>
            <a:gdLst/>
            <a:ahLst/>
            <a:cxnLst/>
            <a:rect l="l" t="t" r="r" b="b"/>
            <a:pathLst>
              <a:path w="1232535" h="1238250">
                <a:moveTo>
                  <a:pt x="903418" y="1089660"/>
                </a:moveTo>
                <a:lnTo>
                  <a:pt x="389032" y="1089660"/>
                </a:lnTo>
                <a:lnTo>
                  <a:pt x="401701" y="1093470"/>
                </a:lnTo>
                <a:lnTo>
                  <a:pt x="409757" y="1096010"/>
                </a:lnTo>
                <a:lnTo>
                  <a:pt x="418147" y="1098550"/>
                </a:lnTo>
                <a:lnTo>
                  <a:pt x="427204" y="1102360"/>
                </a:lnTo>
                <a:lnTo>
                  <a:pt x="437261" y="1107439"/>
                </a:lnTo>
                <a:lnTo>
                  <a:pt x="451298" y="1112520"/>
                </a:lnTo>
                <a:lnTo>
                  <a:pt x="461645" y="1122679"/>
                </a:lnTo>
                <a:lnTo>
                  <a:pt x="468657" y="1135379"/>
                </a:lnTo>
                <a:lnTo>
                  <a:pt x="472694" y="1149350"/>
                </a:lnTo>
                <a:lnTo>
                  <a:pt x="472749" y="1160779"/>
                </a:lnTo>
                <a:lnTo>
                  <a:pt x="473138" y="1173479"/>
                </a:lnTo>
                <a:lnTo>
                  <a:pt x="484250" y="1216660"/>
                </a:lnTo>
                <a:lnTo>
                  <a:pt x="556593" y="1236979"/>
                </a:lnTo>
                <a:lnTo>
                  <a:pt x="575818" y="1238250"/>
                </a:lnTo>
                <a:lnTo>
                  <a:pt x="587319" y="1238250"/>
                </a:lnTo>
                <a:lnTo>
                  <a:pt x="595820" y="1234439"/>
                </a:lnTo>
                <a:lnTo>
                  <a:pt x="602321" y="1226820"/>
                </a:lnTo>
                <a:lnTo>
                  <a:pt x="607822" y="1217929"/>
                </a:lnTo>
                <a:lnTo>
                  <a:pt x="613156" y="1203960"/>
                </a:lnTo>
                <a:lnTo>
                  <a:pt x="629158" y="1164589"/>
                </a:lnTo>
                <a:lnTo>
                  <a:pt x="664718" y="1135379"/>
                </a:lnTo>
                <a:lnTo>
                  <a:pt x="689609" y="1131570"/>
                </a:lnTo>
                <a:lnTo>
                  <a:pt x="701722" y="1129029"/>
                </a:lnTo>
                <a:lnTo>
                  <a:pt x="714502" y="1129029"/>
                </a:lnTo>
                <a:lnTo>
                  <a:pt x="725114" y="1127760"/>
                </a:lnTo>
                <a:lnTo>
                  <a:pt x="908054" y="1127760"/>
                </a:lnTo>
                <a:lnTo>
                  <a:pt x="907843" y="1126489"/>
                </a:lnTo>
                <a:lnTo>
                  <a:pt x="904954" y="1099820"/>
                </a:lnTo>
                <a:lnTo>
                  <a:pt x="903418" y="1089660"/>
                </a:lnTo>
                <a:close/>
              </a:path>
              <a:path w="1232535" h="1238250">
                <a:moveTo>
                  <a:pt x="908054" y="1127760"/>
                </a:moveTo>
                <a:lnTo>
                  <a:pt x="725114" y="1127760"/>
                </a:lnTo>
                <a:lnTo>
                  <a:pt x="735393" y="1129029"/>
                </a:lnTo>
                <a:lnTo>
                  <a:pt x="745005" y="1134110"/>
                </a:lnTo>
                <a:lnTo>
                  <a:pt x="776067" y="1170939"/>
                </a:lnTo>
                <a:lnTo>
                  <a:pt x="781939" y="1182370"/>
                </a:lnTo>
                <a:lnTo>
                  <a:pt x="792162" y="1192529"/>
                </a:lnTo>
                <a:lnTo>
                  <a:pt x="802386" y="1198879"/>
                </a:lnTo>
                <a:lnTo>
                  <a:pt x="813943" y="1198879"/>
                </a:lnTo>
                <a:lnTo>
                  <a:pt x="876173" y="1178560"/>
                </a:lnTo>
                <a:lnTo>
                  <a:pt x="908677" y="1151889"/>
                </a:lnTo>
                <a:lnTo>
                  <a:pt x="909955" y="1139189"/>
                </a:lnTo>
                <a:lnTo>
                  <a:pt x="908054" y="1127760"/>
                </a:lnTo>
                <a:close/>
              </a:path>
              <a:path w="1232535" h="1238250">
                <a:moveTo>
                  <a:pt x="338094" y="897889"/>
                </a:moveTo>
                <a:lnTo>
                  <a:pt x="152908" y="897889"/>
                </a:lnTo>
                <a:lnTo>
                  <a:pt x="163391" y="899160"/>
                </a:lnTo>
                <a:lnTo>
                  <a:pt x="173243" y="901700"/>
                </a:lnTo>
                <a:lnTo>
                  <a:pt x="181786" y="906779"/>
                </a:lnTo>
                <a:lnTo>
                  <a:pt x="188341" y="915670"/>
                </a:lnTo>
                <a:lnTo>
                  <a:pt x="198453" y="927100"/>
                </a:lnTo>
                <a:lnTo>
                  <a:pt x="227457" y="961389"/>
                </a:lnTo>
                <a:lnTo>
                  <a:pt x="234569" y="980439"/>
                </a:lnTo>
                <a:lnTo>
                  <a:pt x="234457" y="991870"/>
                </a:lnTo>
                <a:lnTo>
                  <a:pt x="231013" y="1004570"/>
                </a:lnTo>
                <a:lnTo>
                  <a:pt x="226234" y="1014729"/>
                </a:lnTo>
                <a:lnTo>
                  <a:pt x="218011" y="1036320"/>
                </a:lnTo>
                <a:lnTo>
                  <a:pt x="213233" y="1046479"/>
                </a:lnTo>
                <a:lnTo>
                  <a:pt x="208788" y="1057910"/>
                </a:lnTo>
                <a:lnTo>
                  <a:pt x="207010" y="1069339"/>
                </a:lnTo>
                <a:lnTo>
                  <a:pt x="209232" y="1080770"/>
                </a:lnTo>
                <a:lnTo>
                  <a:pt x="245681" y="1113789"/>
                </a:lnTo>
                <a:lnTo>
                  <a:pt x="277241" y="1135379"/>
                </a:lnTo>
                <a:lnTo>
                  <a:pt x="285242" y="1141729"/>
                </a:lnTo>
                <a:lnTo>
                  <a:pt x="293243" y="1144270"/>
                </a:lnTo>
                <a:lnTo>
                  <a:pt x="301244" y="1143000"/>
                </a:lnTo>
                <a:lnTo>
                  <a:pt x="309245" y="1139189"/>
                </a:lnTo>
                <a:lnTo>
                  <a:pt x="359029" y="1099820"/>
                </a:lnTo>
                <a:lnTo>
                  <a:pt x="367696" y="1093470"/>
                </a:lnTo>
                <a:lnTo>
                  <a:pt x="377698" y="1089660"/>
                </a:lnTo>
                <a:lnTo>
                  <a:pt x="903418" y="1089660"/>
                </a:lnTo>
                <a:lnTo>
                  <a:pt x="902843" y="1085850"/>
                </a:lnTo>
                <a:lnTo>
                  <a:pt x="901565" y="1073150"/>
                </a:lnTo>
                <a:lnTo>
                  <a:pt x="903287" y="1061720"/>
                </a:lnTo>
                <a:lnTo>
                  <a:pt x="908343" y="1051560"/>
                </a:lnTo>
                <a:lnTo>
                  <a:pt x="917067" y="1043939"/>
                </a:lnTo>
                <a:lnTo>
                  <a:pt x="925123" y="1036320"/>
                </a:lnTo>
                <a:lnTo>
                  <a:pt x="933513" y="1028700"/>
                </a:lnTo>
                <a:lnTo>
                  <a:pt x="942570" y="1022350"/>
                </a:lnTo>
                <a:lnTo>
                  <a:pt x="952627" y="1014729"/>
                </a:lnTo>
                <a:lnTo>
                  <a:pt x="614934" y="1014729"/>
                </a:lnTo>
                <a:lnTo>
                  <a:pt x="565661" y="1010920"/>
                </a:lnTo>
                <a:lnTo>
                  <a:pt x="518151" y="1002029"/>
                </a:lnTo>
                <a:lnTo>
                  <a:pt x="472784" y="986789"/>
                </a:lnTo>
                <a:lnTo>
                  <a:pt x="429938" y="967739"/>
                </a:lnTo>
                <a:lnTo>
                  <a:pt x="389993" y="942339"/>
                </a:lnTo>
                <a:lnTo>
                  <a:pt x="353327" y="913129"/>
                </a:lnTo>
                <a:lnTo>
                  <a:pt x="338094" y="897889"/>
                </a:lnTo>
                <a:close/>
              </a:path>
              <a:path w="1232535" h="1238250">
                <a:moveTo>
                  <a:pt x="1100289" y="1003300"/>
                </a:moveTo>
                <a:lnTo>
                  <a:pt x="981130" y="1003300"/>
                </a:lnTo>
                <a:lnTo>
                  <a:pt x="991743" y="1004570"/>
                </a:lnTo>
                <a:lnTo>
                  <a:pt x="1004522" y="1009650"/>
                </a:lnTo>
                <a:lnTo>
                  <a:pt x="1028747" y="1021079"/>
                </a:lnTo>
                <a:lnTo>
                  <a:pt x="1041527" y="1026160"/>
                </a:lnTo>
                <a:lnTo>
                  <a:pt x="1055804" y="1031239"/>
                </a:lnTo>
                <a:lnTo>
                  <a:pt x="1067736" y="1032510"/>
                </a:lnTo>
                <a:lnTo>
                  <a:pt x="1078978" y="1027429"/>
                </a:lnTo>
                <a:lnTo>
                  <a:pt x="1091183" y="1014729"/>
                </a:lnTo>
                <a:lnTo>
                  <a:pt x="1099240" y="1004570"/>
                </a:lnTo>
                <a:lnTo>
                  <a:pt x="1100289" y="1003300"/>
                </a:lnTo>
                <a:close/>
              </a:path>
              <a:path w="1232535" h="1238250">
                <a:moveTo>
                  <a:pt x="420814" y="33020"/>
                </a:moveTo>
                <a:lnTo>
                  <a:pt x="410313" y="34289"/>
                </a:lnTo>
                <a:lnTo>
                  <a:pt x="398145" y="39370"/>
                </a:lnTo>
                <a:lnTo>
                  <a:pt x="344805" y="60960"/>
                </a:lnTo>
                <a:lnTo>
                  <a:pt x="331414" y="68579"/>
                </a:lnTo>
                <a:lnTo>
                  <a:pt x="323024" y="78739"/>
                </a:lnTo>
                <a:lnTo>
                  <a:pt x="319301" y="90170"/>
                </a:lnTo>
                <a:lnTo>
                  <a:pt x="319913" y="106679"/>
                </a:lnTo>
                <a:lnTo>
                  <a:pt x="327302" y="149860"/>
                </a:lnTo>
                <a:lnTo>
                  <a:pt x="325691" y="176529"/>
                </a:lnTo>
                <a:lnTo>
                  <a:pt x="311411" y="196850"/>
                </a:lnTo>
                <a:lnTo>
                  <a:pt x="280797" y="219710"/>
                </a:lnTo>
                <a:lnTo>
                  <a:pt x="280797" y="223520"/>
                </a:lnTo>
                <a:lnTo>
                  <a:pt x="618490" y="223520"/>
                </a:lnTo>
                <a:lnTo>
                  <a:pt x="667063" y="227329"/>
                </a:lnTo>
                <a:lnTo>
                  <a:pt x="714097" y="236220"/>
                </a:lnTo>
                <a:lnTo>
                  <a:pt x="759183" y="250189"/>
                </a:lnTo>
                <a:lnTo>
                  <a:pt x="801912" y="269239"/>
                </a:lnTo>
                <a:lnTo>
                  <a:pt x="841876" y="293370"/>
                </a:lnTo>
                <a:lnTo>
                  <a:pt x="878668" y="322579"/>
                </a:lnTo>
                <a:lnTo>
                  <a:pt x="911879" y="355600"/>
                </a:lnTo>
                <a:lnTo>
                  <a:pt x="941100" y="391160"/>
                </a:lnTo>
                <a:lnTo>
                  <a:pt x="965924" y="431800"/>
                </a:lnTo>
                <a:lnTo>
                  <a:pt x="985941" y="473710"/>
                </a:lnTo>
                <a:lnTo>
                  <a:pt x="1000745" y="519429"/>
                </a:lnTo>
                <a:lnTo>
                  <a:pt x="1009927" y="567689"/>
                </a:lnTo>
                <a:lnTo>
                  <a:pt x="1013079" y="617220"/>
                </a:lnTo>
                <a:lnTo>
                  <a:pt x="1010406" y="664210"/>
                </a:lnTo>
                <a:lnTo>
                  <a:pt x="1002587" y="708660"/>
                </a:lnTo>
                <a:lnTo>
                  <a:pt x="989917" y="751839"/>
                </a:lnTo>
                <a:lnTo>
                  <a:pt x="972690" y="792479"/>
                </a:lnTo>
                <a:lnTo>
                  <a:pt x="951204" y="830579"/>
                </a:lnTo>
                <a:lnTo>
                  <a:pt x="925754" y="866139"/>
                </a:lnTo>
                <a:lnTo>
                  <a:pt x="896635" y="899160"/>
                </a:lnTo>
                <a:lnTo>
                  <a:pt x="864144" y="928370"/>
                </a:lnTo>
                <a:lnTo>
                  <a:pt x="828576" y="953770"/>
                </a:lnTo>
                <a:lnTo>
                  <a:pt x="790227" y="975360"/>
                </a:lnTo>
                <a:lnTo>
                  <a:pt x="749392" y="991870"/>
                </a:lnTo>
                <a:lnTo>
                  <a:pt x="706368" y="1004570"/>
                </a:lnTo>
                <a:lnTo>
                  <a:pt x="661450" y="1012189"/>
                </a:lnTo>
                <a:lnTo>
                  <a:pt x="614934" y="1014729"/>
                </a:lnTo>
                <a:lnTo>
                  <a:pt x="952627" y="1014729"/>
                </a:lnTo>
                <a:lnTo>
                  <a:pt x="961239" y="1009650"/>
                </a:lnTo>
                <a:lnTo>
                  <a:pt x="970851" y="1005839"/>
                </a:lnTo>
                <a:lnTo>
                  <a:pt x="981130" y="1003300"/>
                </a:lnTo>
                <a:lnTo>
                  <a:pt x="1100289" y="1003300"/>
                </a:lnTo>
                <a:lnTo>
                  <a:pt x="1107630" y="994410"/>
                </a:lnTo>
                <a:lnTo>
                  <a:pt x="1116687" y="982979"/>
                </a:lnTo>
                <a:lnTo>
                  <a:pt x="1126744" y="972820"/>
                </a:lnTo>
                <a:lnTo>
                  <a:pt x="1134745" y="960120"/>
                </a:lnTo>
                <a:lnTo>
                  <a:pt x="1137411" y="947420"/>
                </a:lnTo>
                <a:lnTo>
                  <a:pt x="1134745" y="935989"/>
                </a:lnTo>
                <a:lnTo>
                  <a:pt x="1126744" y="923289"/>
                </a:lnTo>
                <a:lnTo>
                  <a:pt x="1118743" y="913129"/>
                </a:lnTo>
                <a:lnTo>
                  <a:pt x="1102741" y="894079"/>
                </a:lnTo>
                <a:lnTo>
                  <a:pt x="1094740" y="883920"/>
                </a:lnTo>
                <a:lnTo>
                  <a:pt x="1088199" y="873760"/>
                </a:lnTo>
                <a:lnTo>
                  <a:pt x="1084611" y="862329"/>
                </a:lnTo>
                <a:lnTo>
                  <a:pt x="1084310" y="850900"/>
                </a:lnTo>
                <a:lnTo>
                  <a:pt x="1087628" y="838200"/>
                </a:lnTo>
                <a:lnTo>
                  <a:pt x="1092350" y="828039"/>
                </a:lnTo>
                <a:lnTo>
                  <a:pt x="1096073" y="817879"/>
                </a:lnTo>
                <a:lnTo>
                  <a:pt x="1099129" y="808989"/>
                </a:lnTo>
                <a:lnTo>
                  <a:pt x="1101852" y="798829"/>
                </a:lnTo>
                <a:lnTo>
                  <a:pt x="1110519" y="786129"/>
                </a:lnTo>
                <a:lnTo>
                  <a:pt x="1120521" y="777239"/>
                </a:lnTo>
                <a:lnTo>
                  <a:pt x="1131855" y="772160"/>
                </a:lnTo>
                <a:lnTo>
                  <a:pt x="1144524" y="770889"/>
                </a:lnTo>
                <a:lnTo>
                  <a:pt x="1157303" y="768350"/>
                </a:lnTo>
                <a:lnTo>
                  <a:pt x="1204253" y="760729"/>
                </a:lnTo>
                <a:lnTo>
                  <a:pt x="1225367" y="725170"/>
                </a:lnTo>
                <a:lnTo>
                  <a:pt x="1229868" y="688339"/>
                </a:lnTo>
                <a:lnTo>
                  <a:pt x="1232423" y="666750"/>
                </a:lnTo>
                <a:lnTo>
                  <a:pt x="1231646" y="651510"/>
                </a:lnTo>
                <a:lnTo>
                  <a:pt x="1222867" y="640079"/>
                </a:lnTo>
                <a:lnTo>
                  <a:pt x="1201420" y="628650"/>
                </a:lnTo>
                <a:lnTo>
                  <a:pt x="1194308" y="628650"/>
                </a:lnTo>
                <a:lnTo>
                  <a:pt x="1190752" y="624839"/>
                </a:lnTo>
                <a:lnTo>
                  <a:pt x="1183640" y="624839"/>
                </a:lnTo>
                <a:lnTo>
                  <a:pt x="1161803" y="614679"/>
                </a:lnTo>
                <a:lnTo>
                  <a:pt x="1144968" y="601979"/>
                </a:lnTo>
                <a:lnTo>
                  <a:pt x="1134133" y="582929"/>
                </a:lnTo>
                <a:lnTo>
                  <a:pt x="1130300" y="557529"/>
                </a:lnTo>
                <a:lnTo>
                  <a:pt x="1130244" y="549910"/>
                </a:lnTo>
                <a:lnTo>
                  <a:pt x="1129855" y="542289"/>
                </a:lnTo>
                <a:lnTo>
                  <a:pt x="1128799" y="534670"/>
                </a:lnTo>
                <a:lnTo>
                  <a:pt x="1126744" y="528320"/>
                </a:lnTo>
                <a:lnTo>
                  <a:pt x="1125577" y="510539"/>
                </a:lnTo>
                <a:lnTo>
                  <a:pt x="1148080" y="472439"/>
                </a:lnTo>
                <a:lnTo>
                  <a:pt x="1180084" y="450850"/>
                </a:lnTo>
                <a:lnTo>
                  <a:pt x="1190752" y="443229"/>
                </a:lnTo>
                <a:lnTo>
                  <a:pt x="1195863" y="435610"/>
                </a:lnTo>
                <a:lnTo>
                  <a:pt x="1199642" y="427989"/>
                </a:lnTo>
                <a:lnTo>
                  <a:pt x="1200753" y="417829"/>
                </a:lnTo>
                <a:lnTo>
                  <a:pt x="1197864" y="407670"/>
                </a:lnTo>
                <a:lnTo>
                  <a:pt x="1191974" y="391160"/>
                </a:lnTo>
                <a:lnTo>
                  <a:pt x="1178861" y="356870"/>
                </a:lnTo>
                <a:lnTo>
                  <a:pt x="1172971" y="340360"/>
                </a:lnTo>
                <a:lnTo>
                  <a:pt x="1168288" y="334010"/>
                </a:lnTo>
                <a:lnTo>
                  <a:pt x="1069975" y="334010"/>
                </a:lnTo>
                <a:lnTo>
                  <a:pt x="1062863" y="330200"/>
                </a:lnTo>
                <a:lnTo>
                  <a:pt x="1052195" y="330200"/>
                </a:lnTo>
                <a:lnTo>
                  <a:pt x="1048639" y="322579"/>
                </a:lnTo>
                <a:lnTo>
                  <a:pt x="1035970" y="309879"/>
                </a:lnTo>
                <a:lnTo>
                  <a:pt x="1005967" y="270510"/>
                </a:lnTo>
                <a:lnTo>
                  <a:pt x="1003300" y="256539"/>
                </a:lnTo>
                <a:lnTo>
                  <a:pt x="1003966" y="248920"/>
                </a:lnTo>
                <a:lnTo>
                  <a:pt x="1018468" y="207010"/>
                </a:lnTo>
                <a:lnTo>
                  <a:pt x="1023746" y="195579"/>
                </a:lnTo>
                <a:lnTo>
                  <a:pt x="1029081" y="180339"/>
                </a:lnTo>
                <a:lnTo>
                  <a:pt x="1029081" y="167639"/>
                </a:lnTo>
                <a:lnTo>
                  <a:pt x="1023746" y="156210"/>
                </a:lnTo>
                <a:lnTo>
                  <a:pt x="1021080" y="153670"/>
                </a:lnTo>
                <a:lnTo>
                  <a:pt x="857948" y="153670"/>
                </a:lnTo>
                <a:lnTo>
                  <a:pt x="845002" y="152400"/>
                </a:lnTo>
                <a:lnTo>
                  <a:pt x="831723" y="146050"/>
                </a:lnTo>
                <a:lnTo>
                  <a:pt x="799719" y="134620"/>
                </a:lnTo>
                <a:lnTo>
                  <a:pt x="789793" y="129539"/>
                </a:lnTo>
                <a:lnTo>
                  <a:pt x="781557" y="123189"/>
                </a:lnTo>
                <a:lnTo>
                  <a:pt x="775323" y="114300"/>
                </a:lnTo>
                <a:lnTo>
                  <a:pt x="774450" y="111760"/>
                </a:lnTo>
                <a:lnTo>
                  <a:pt x="511198" y="111760"/>
                </a:lnTo>
                <a:lnTo>
                  <a:pt x="472694" y="92710"/>
                </a:lnTo>
                <a:lnTo>
                  <a:pt x="448816" y="57150"/>
                </a:lnTo>
                <a:lnTo>
                  <a:pt x="440817" y="45720"/>
                </a:lnTo>
                <a:lnTo>
                  <a:pt x="430649" y="38100"/>
                </a:lnTo>
                <a:lnTo>
                  <a:pt x="420814" y="33020"/>
                </a:lnTo>
                <a:close/>
              </a:path>
              <a:path w="1232535" h="1238250">
                <a:moveTo>
                  <a:pt x="170080" y="203200"/>
                </a:moveTo>
                <a:lnTo>
                  <a:pt x="130127" y="231139"/>
                </a:lnTo>
                <a:lnTo>
                  <a:pt x="103124" y="270510"/>
                </a:lnTo>
                <a:lnTo>
                  <a:pt x="95123" y="290829"/>
                </a:lnTo>
                <a:lnTo>
                  <a:pt x="97123" y="302260"/>
                </a:lnTo>
                <a:lnTo>
                  <a:pt x="103124" y="312420"/>
                </a:lnTo>
                <a:lnTo>
                  <a:pt x="111680" y="325120"/>
                </a:lnTo>
                <a:lnTo>
                  <a:pt x="130127" y="347979"/>
                </a:lnTo>
                <a:lnTo>
                  <a:pt x="138684" y="358139"/>
                </a:lnTo>
                <a:lnTo>
                  <a:pt x="144795" y="369570"/>
                </a:lnTo>
                <a:lnTo>
                  <a:pt x="147574" y="379729"/>
                </a:lnTo>
                <a:lnTo>
                  <a:pt x="147685" y="391160"/>
                </a:lnTo>
                <a:lnTo>
                  <a:pt x="145796" y="401320"/>
                </a:lnTo>
                <a:lnTo>
                  <a:pt x="142517" y="411479"/>
                </a:lnTo>
                <a:lnTo>
                  <a:pt x="138239" y="420370"/>
                </a:lnTo>
                <a:lnTo>
                  <a:pt x="128016" y="440689"/>
                </a:lnTo>
                <a:lnTo>
                  <a:pt x="124071" y="449579"/>
                </a:lnTo>
                <a:lnTo>
                  <a:pt x="85621" y="467360"/>
                </a:lnTo>
                <a:lnTo>
                  <a:pt x="55062" y="469900"/>
                </a:lnTo>
                <a:lnTo>
                  <a:pt x="39116" y="472439"/>
                </a:lnTo>
                <a:lnTo>
                  <a:pt x="7112" y="504189"/>
                </a:lnTo>
                <a:lnTo>
                  <a:pt x="2111" y="557529"/>
                </a:lnTo>
                <a:lnTo>
                  <a:pt x="0" y="575310"/>
                </a:lnTo>
                <a:lnTo>
                  <a:pt x="1389" y="585470"/>
                </a:lnTo>
                <a:lnTo>
                  <a:pt x="5778" y="593089"/>
                </a:lnTo>
                <a:lnTo>
                  <a:pt x="13501" y="599439"/>
                </a:lnTo>
                <a:lnTo>
                  <a:pt x="24892" y="603250"/>
                </a:lnTo>
                <a:lnTo>
                  <a:pt x="48895" y="614679"/>
                </a:lnTo>
                <a:lnTo>
                  <a:pt x="87566" y="635000"/>
                </a:lnTo>
                <a:lnTo>
                  <a:pt x="100179" y="679450"/>
                </a:lnTo>
                <a:lnTo>
                  <a:pt x="101790" y="687070"/>
                </a:lnTo>
                <a:lnTo>
                  <a:pt x="106680" y="706120"/>
                </a:lnTo>
                <a:lnTo>
                  <a:pt x="105902" y="718820"/>
                </a:lnTo>
                <a:lnTo>
                  <a:pt x="103124" y="730250"/>
                </a:lnTo>
                <a:lnTo>
                  <a:pt x="97678" y="740410"/>
                </a:lnTo>
                <a:lnTo>
                  <a:pt x="88900" y="749300"/>
                </a:lnTo>
                <a:lnTo>
                  <a:pt x="75620" y="758189"/>
                </a:lnTo>
                <a:lnTo>
                  <a:pt x="62674" y="767079"/>
                </a:lnTo>
                <a:lnTo>
                  <a:pt x="30448" y="796289"/>
                </a:lnTo>
                <a:lnTo>
                  <a:pt x="25114" y="816610"/>
                </a:lnTo>
                <a:lnTo>
                  <a:pt x="28448" y="826770"/>
                </a:lnTo>
                <a:lnTo>
                  <a:pt x="34337" y="842010"/>
                </a:lnTo>
                <a:lnTo>
                  <a:pt x="40893" y="857250"/>
                </a:lnTo>
                <a:lnTo>
                  <a:pt x="47450" y="869950"/>
                </a:lnTo>
                <a:lnTo>
                  <a:pt x="53340" y="883920"/>
                </a:lnTo>
                <a:lnTo>
                  <a:pt x="62063" y="896620"/>
                </a:lnTo>
                <a:lnTo>
                  <a:pt x="72453" y="905510"/>
                </a:lnTo>
                <a:lnTo>
                  <a:pt x="84843" y="908050"/>
                </a:lnTo>
                <a:lnTo>
                  <a:pt x="99568" y="905510"/>
                </a:lnTo>
                <a:lnTo>
                  <a:pt x="112902" y="902970"/>
                </a:lnTo>
                <a:lnTo>
                  <a:pt x="139573" y="900429"/>
                </a:lnTo>
                <a:lnTo>
                  <a:pt x="152908" y="897889"/>
                </a:lnTo>
                <a:lnTo>
                  <a:pt x="338094" y="897889"/>
                </a:lnTo>
                <a:lnTo>
                  <a:pt x="320321" y="880110"/>
                </a:lnTo>
                <a:lnTo>
                  <a:pt x="291352" y="844550"/>
                </a:lnTo>
                <a:lnTo>
                  <a:pt x="266800" y="803910"/>
                </a:lnTo>
                <a:lnTo>
                  <a:pt x="247045" y="760729"/>
                </a:lnTo>
                <a:lnTo>
                  <a:pt x="232464" y="715010"/>
                </a:lnTo>
                <a:lnTo>
                  <a:pt x="223438" y="668020"/>
                </a:lnTo>
                <a:lnTo>
                  <a:pt x="220345" y="617220"/>
                </a:lnTo>
                <a:lnTo>
                  <a:pt x="223017" y="571500"/>
                </a:lnTo>
                <a:lnTo>
                  <a:pt x="230836" y="528320"/>
                </a:lnTo>
                <a:lnTo>
                  <a:pt x="243506" y="485139"/>
                </a:lnTo>
                <a:lnTo>
                  <a:pt x="260733" y="444500"/>
                </a:lnTo>
                <a:lnTo>
                  <a:pt x="282219" y="406400"/>
                </a:lnTo>
                <a:lnTo>
                  <a:pt x="307669" y="372110"/>
                </a:lnTo>
                <a:lnTo>
                  <a:pt x="336788" y="339089"/>
                </a:lnTo>
                <a:lnTo>
                  <a:pt x="369279" y="311150"/>
                </a:lnTo>
                <a:lnTo>
                  <a:pt x="404847" y="285750"/>
                </a:lnTo>
                <a:lnTo>
                  <a:pt x="443196" y="264160"/>
                </a:lnTo>
                <a:lnTo>
                  <a:pt x="484031" y="246379"/>
                </a:lnTo>
                <a:lnTo>
                  <a:pt x="522753" y="234950"/>
                </a:lnTo>
                <a:lnTo>
                  <a:pt x="255460" y="234950"/>
                </a:lnTo>
                <a:lnTo>
                  <a:pt x="245181" y="233679"/>
                </a:lnTo>
                <a:lnTo>
                  <a:pt x="234569" y="231139"/>
                </a:lnTo>
                <a:lnTo>
                  <a:pt x="223289" y="223520"/>
                </a:lnTo>
                <a:lnTo>
                  <a:pt x="211010" y="217170"/>
                </a:lnTo>
                <a:lnTo>
                  <a:pt x="198064" y="210820"/>
                </a:lnTo>
                <a:lnTo>
                  <a:pt x="184785" y="205739"/>
                </a:lnTo>
                <a:lnTo>
                  <a:pt x="170080" y="203200"/>
                </a:lnTo>
                <a:close/>
              </a:path>
              <a:path w="1232535" h="1238250">
                <a:moveTo>
                  <a:pt x="1147968" y="322579"/>
                </a:moveTo>
                <a:lnTo>
                  <a:pt x="1137412" y="322579"/>
                </a:lnTo>
                <a:lnTo>
                  <a:pt x="1121356" y="326389"/>
                </a:lnTo>
                <a:lnTo>
                  <a:pt x="1069975" y="334010"/>
                </a:lnTo>
                <a:lnTo>
                  <a:pt x="1168288" y="334010"/>
                </a:lnTo>
                <a:lnTo>
                  <a:pt x="1166415" y="331470"/>
                </a:lnTo>
                <a:lnTo>
                  <a:pt x="1157859" y="325120"/>
                </a:lnTo>
                <a:lnTo>
                  <a:pt x="1147968" y="322579"/>
                </a:lnTo>
                <a:close/>
              </a:path>
              <a:path w="1232535" h="1238250">
                <a:moveTo>
                  <a:pt x="618490" y="223520"/>
                </a:moveTo>
                <a:lnTo>
                  <a:pt x="277241" y="223520"/>
                </a:lnTo>
                <a:lnTo>
                  <a:pt x="273685" y="227329"/>
                </a:lnTo>
                <a:lnTo>
                  <a:pt x="265072" y="232410"/>
                </a:lnTo>
                <a:lnTo>
                  <a:pt x="255460" y="234950"/>
                </a:lnTo>
                <a:lnTo>
                  <a:pt x="522753" y="234950"/>
                </a:lnTo>
                <a:lnTo>
                  <a:pt x="527055" y="233679"/>
                </a:lnTo>
                <a:lnTo>
                  <a:pt x="571973" y="226060"/>
                </a:lnTo>
                <a:lnTo>
                  <a:pt x="618490" y="223520"/>
                </a:lnTo>
                <a:close/>
              </a:path>
              <a:path w="1232535" h="1238250">
                <a:moveTo>
                  <a:pt x="945515" y="99060"/>
                </a:moveTo>
                <a:lnTo>
                  <a:pt x="933402" y="101600"/>
                </a:lnTo>
                <a:lnTo>
                  <a:pt x="920623" y="110489"/>
                </a:lnTo>
                <a:lnTo>
                  <a:pt x="912010" y="118110"/>
                </a:lnTo>
                <a:lnTo>
                  <a:pt x="902398" y="125729"/>
                </a:lnTo>
                <a:lnTo>
                  <a:pt x="892119" y="134620"/>
                </a:lnTo>
                <a:lnTo>
                  <a:pt x="881507" y="142239"/>
                </a:lnTo>
                <a:lnTo>
                  <a:pt x="870227" y="149860"/>
                </a:lnTo>
                <a:lnTo>
                  <a:pt x="857948" y="153670"/>
                </a:lnTo>
                <a:lnTo>
                  <a:pt x="1021080" y="153670"/>
                </a:lnTo>
                <a:lnTo>
                  <a:pt x="1002411" y="135889"/>
                </a:lnTo>
                <a:lnTo>
                  <a:pt x="981074" y="118110"/>
                </a:lnTo>
                <a:lnTo>
                  <a:pt x="970407" y="110489"/>
                </a:lnTo>
                <a:lnTo>
                  <a:pt x="957627" y="101600"/>
                </a:lnTo>
                <a:lnTo>
                  <a:pt x="945515" y="99060"/>
                </a:lnTo>
                <a:close/>
              </a:path>
              <a:path w="1232535" h="1238250">
                <a:moveTo>
                  <a:pt x="664718" y="0"/>
                </a:moveTo>
                <a:lnTo>
                  <a:pt x="629158" y="21589"/>
                </a:lnTo>
                <a:lnTo>
                  <a:pt x="614656" y="60960"/>
                </a:lnTo>
                <a:lnTo>
                  <a:pt x="611378" y="74929"/>
                </a:lnTo>
                <a:lnTo>
                  <a:pt x="604710" y="86360"/>
                </a:lnTo>
                <a:lnTo>
                  <a:pt x="595376" y="93979"/>
                </a:lnTo>
                <a:lnTo>
                  <a:pt x="583374" y="99060"/>
                </a:lnTo>
                <a:lnTo>
                  <a:pt x="568706" y="102870"/>
                </a:lnTo>
                <a:lnTo>
                  <a:pt x="558038" y="102870"/>
                </a:lnTo>
                <a:lnTo>
                  <a:pt x="547370" y="104139"/>
                </a:lnTo>
                <a:lnTo>
                  <a:pt x="536702" y="106679"/>
                </a:lnTo>
                <a:lnTo>
                  <a:pt x="526034" y="110489"/>
                </a:lnTo>
                <a:lnTo>
                  <a:pt x="511198" y="111760"/>
                </a:lnTo>
                <a:lnTo>
                  <a:pt x="774450" y="111760"/>
                </a:lnTo>
                <a:lnTo>
                  <a:pt x="771398" y="102870"/>
                </a:lnTo>
                <a:lnTo>
                  <a:pt x="760730" y="39370"/>
                </a:lnTo>
                <a:lnTo>
                  <a:pt x="759396" y="27939"/>
                </a:lnTo>
                <a:lnTo>
                  <a:pt x="755395" y="19050"/>
                </a:lnTo>
                <a:lnTo>
                  <a:pt x="748728" y="12700"/>
                </a:lnTo>
                <a:lnTo>
                  <a:pt x="739394" y="11429"/>
                </a:lnTo>
                <a:lnTo>
                  <a:pt x="6647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27123" y="2385441"/>
            <a:ext cx="593408" cy="594360"/>
          </a:xfrm>
          <a:custGeom>
            <a:avLst/>
            <a:gdLst/>
            <a:ahLst/>
            <a:cxnLst/>
            <a:rect l="l" t="t" r="r" b="b"/>
            <a:pathLst>
              <a:path w="791210" h="792480">
                <a:moveTo>
                  <a:pt x="397256" y="0"/>
                </a:moveTo>
                <a:lnTo>
                  <a:pt x="350823" y="2668"/>
                </a:lnTo>
                <a:lnTo>
                  <a:pt x="305990" y="10473"/>
                </a:lnTo>
                <a:lnTo>
                  <a:pt x="263053" y="23112"/>
                </a:lnTo>
                <a:lnTo>
                  <a:pt x="222305" y="40280"/>
                </a:lnTo>
                <a:lnTo>
                  <a:pt x="184041" y="61675"/>
                </a:lnTo>
                <a:lnTo>
                  <a:pt x="148555" y="86994"/>
                </a:lnTo>
                <a:lnTo>
                  <a:pt x="116141" y="115935"/>
                </a:lnTo>
                <a:lnTo>
                  <a:pt x="87094" y="148193"/>
                </a:lnTo>
                <a:lnTo>
                  <a:pt x="61708" y="183467"/>
                </a:lnTo>
                <a:lnTo>
                  <a:pt x="40278" y="221453"/>
                </a:lnTo>
                <a:lnTo>
                  <a:pt x="23098" y="261849"/>
                </a:lnTo>
                <a:lnTo>
                  <a:pt x="10462" y="304351"/>
                </a:lnTo>
                <a:lnTo>
                  <a:pt x="2664" y="348656"/>
                </a:lnTo>
                <a:lnTo>
                  <a:pt x="0" y="394462"/>
                </a:lnTo>
                <a:lnTo>
                  <a:pt x="3084" y="444433"/>
                </a:lnTo>
                <a:lnTo>
                  <a:pt x="12085" y="492424"/>
                </a:lnTo>
                <a:lnTo>
                  <a:pt x="26626" y="538095"/>
                </a:lnTo>
                <a:lnTo>
                  <a:pt x="46329" y="581105"/>
                </a:lnTo>
                <a:lnTo>
                  <a:pt x="70818" y="621116"/>
                </a:lnTo>
                <a:lnTo>
                  <a:pt x="99714" y="657789"/>
                </a:lnTo>
                <a:lnTo>
                  <a:pt x="132640" y="690782"/>
                </a:lnTo>
                <a:lnTo>
                  <a:pt x="169219" y="719758"/>
                </a:lnTo>
                <a:lnTo>
                  <a:pt x="209073" y="744376"/>
                </a:lnTo>
                <a:lnTo>
                  <a:pt x="251826" y="764296"/>
                </a:lnTo>
                <a:lnTo>
                  <a:pt x="297099" y="779180"/>
                </a:lnTo>
                <a:lnTo>
                  <a:pt x="344516" y="788688"/>
                </a:lnTo>
                <a:lnTo>
                  <a:pt x="393700" y="792479"/>
                </a:lnTo>
                <a:lnTo>
                  <a:pt x="440132" y="789809"/>
                </a:lnTo>
                <a:lnTo>
                  <a:pt x="484965" y="781995"/>
                </a:lnTo>
                <a:lnTo>
                  <a:pt x="527902" y="769333"/>
                </a:lnTo>
                <a:lnTo>
                  <a:pt x="568650" y="752116"/>
                </a:lnTo>
                <a:lnTo>
                  <a:pt x="589699" y="740304"/>
                </a:lnTo>
                <a:lnTo>
                  <a:pt x="371366" y="740304"/>
                </a:lnTo>
                <a:lnTo>
                  <a:pt x="325537" y="734650"/>
                </a:lnTo>
                <a:lnTo>
                  <a:pt x="281450" y="722472"/>
                </a:lnTo>
                <a:lnTo>
                  <a:pt x="239104" y="703771"/>
                </a:lnTo>
                <a:lnTo>
                  <a:pt x="198500" y="678550"/>
                </a:lnTo>
                <a:lnTo>
                  <a:pt x="159638" y="646811"/>
                </a:lnTo>
                <a:lnTo>
                  <a:pt x="151638" y="629808"/>
                </a:lnTo>
                <a:lnTo>
                  <a:pt x="152527" y="621919"/>
                </a:lnTo>
                <a:lnTo>
                  <a:pt x="153693" y="597304"/>
                </a:lnTo>
                <a:lnTo>
                  <a:pt x="156527" y="571690"/>
                </a:lnTo>
                <a:lnTo>
                  <a:pt x="160027" y="545409"/>
                </a:lnTo>
                <a:lnTo>
                  <a:pt x="163194" y="518795"/>
                </a:lnTo>
                <a:lnTo>
                  <a:pt x="187590" y="479897"/>
                </a:lnTo>
                <a:lnTo>
                  <a:pt x="242081" y="459692"/>
                </a:lnTo>
                <a:lnTo>
                  <a:pt x="255397" y="454913"/>
                </a:lnTo>
                <a:lnTo>
                  <a:pt x="287274" y="444246"/>
                </a:lnTo>
                <a:lnTo>
                  <a:pt x="299720" y="440967"/>
                </a:lnTo>
                <a:lnTo>
                  <a:pt x="481113" y="440967"/>
                </a:lnTo>
                <a:lnTo>
                  <a:pt x="482346" y="437134"/>
                </a:lnTo>
                <a:lnTo>
                  <a:pt x="788511" y="437134"/>
                </a:lnTo>
                <a:lnTo>
                  <a:pt x="789530" y="419354"/>
                </a:lnTo>
                <a:lnTo>
                  <a:pt x="396763" y="419354"/>
                </a:lnTo>
                <a:lnTo>
                  <a:pt x="361340" y="411241"/>
                </a:lnTo>
                <a:lnTo>
                  <a:pt x="326263" y="383794"/>
                </a:lnTo>
                <a:lnTo>
                  <a:pt x="297384" y="340788"/>
                </a:lnTo>
                <a:lnTo>
                  <a:pt x="290830" y="323341"/>
                </a:lnTo>
                <a:lnTo>
                  <a:pt x="290830" y="316229"/>
                </a:lnTo>
                <a:lnTo>
                  <a:pt x="283718" y="309117"/>
                </a:lnTo>
                <a:lnTo>
                  <a:pt x="273050" y="309117"/>
                </a:lnTo>
                <a:lnTo>
                  <a:pt x="259621" y="303970"/>
                </a:lnTo>
                <a:lnTo>
                  <a:pt x="250491" y="294513"/>
                </a:lnTo>
                <a:lnTo>
                  <a:pt x="244671" y="281721"/>
                </a:lnTo>
                <a:lnTo>
                  <a:pt x="241173" y="266573"/>
                </a:lnTo>
                <a:lnTo>
                  <a:pt x="240617" y="249737"/>
                </a:lnTo>
                <a:lnTo>
                  <a:pt x="244729" y="235902"/>
                </a:lnTo>
                <a:lnTo>
                  <a:pt x="254174" y="224067"/>
                </a:lnTo>
                <a:lnTo>
                  <a:pt x="269621" y="213233"/>
                </a:lnTo>
                <a:lnTo>
                  <a:pt x="276606" y="209676"/>
                </a:lnTo>
                <a:lnTo>
                  <a:pt x="280162" y="199009"/>
                </a:lnTo>
                <a:lnTo>
                  <a:pt x="280162" y="191897"/>
                </a:lnTo>
                <a:lnTo>
                  <a:pt x="289105" y="168783"/>
                </a:lnTo>
                <a:lnTo>
                  <a:pt x="301037" y="148336"/>
                </a:lnTo>
                <a:lnTo>
                  <a:pt x="317613" y="131889"/>
                </a:lnTo>
                <a:lnTo>
                  <a:pt x="340487" y="120776"/>
                </a:lnTo>
                <a:lnTo>
                  <a:pt x="393700" y="110109"/>
                </a:lnTo>
                <a:lnTo>
                  <a:pt x="668419" y="110109"/>
                </a:lnTo>
                <a:lnTo>
                  <a:pt x="656888" y="98696"/>
                </a:lnTo>
                <a:lnTo>
                  <a:pt x="620182" y="69994"/>
                </a:lnTo>
                <a:lnTo>
                  <a:pt x="580308" y="45727"/>
                </a:lnTo>
                <a:lnTo>
                  <a:pt x="537672" y="26245"/>
                </a:lnTo>
                <a:lnTo>
                  <a:pt x="492680" y="11897"/>
                </a:lnTo>
                <a:lnTo>
                  <a:pt x="445739" y="3032"/>
                </a:lnTo>
                <a:lnTo>
                  <a:pt x="397256" y="0"/>
                </a:lnTo>
                <a:close/>
              </a:path>
              <a:path w="791210" h="792480">
                <a:moveTo>
                  <a:pt x="788511" y="437134"/>
                </a:moveTo>
                <a:lnTo>
                  <a:pt x="482346" y="437134"/>
                </a:lnTo>
                <a:lnTo>
                  <a:pt x="497772" y="441912"/>
                </a:lnTo>
                <a:lnTo>
                  <a:pt x="527244" y="450135"/>
                </a:lnTo>
                <a:lnTo>
                  <a:pt x="542671" y="454913"/>
                </a:lnTo>
                <a:lnTo>
                  <a:pt x="553319" y="459692"/>
                </a:lnTo>
                <a:lnTo>
                  <a:pt x="574567" y="467915"/>
                </a:lnTo>
                <a:lnTo>
                  <a:pt x="585215" y="472694"/>
                </a:lnTo>
                <a:lnTo>
                  <a:pt x="616166" y="499143"/>
                </a:lnTo>
                <a:lnTo>
                  <a:pt x="625927" y="538964"/>
                </a:lnTo>
                <a:lnTo>
                  <a:pt x="635150" y="596193"/>
                </a:lnTo>
                <a:lnTo>
                  <a:pt x="638428" y="625475"/>
                </a:lnTo>
                <a:lnTo>
                  <a:pt x="638428" y="632587"/>
                </a:lnTo>
                <a:lnTo>
                  <a:pt x="634873" y="639699"/>
                </a:lnTo>
                <a:lnTo>
                  <a:pt x="627761" y="643254"/>
                </a:lnTo>
                <a:lnTo>
                  <a:pt x="592353" y="673127"/>
                </a:lnTo>
                <a:lnTo>
                  <a:pt x="554624" y="698309"/>
                </a:lnTo>
                <a:lnTo>
                  <a:pt x="513586" y="718157"/>
                </a:lnTo>
                <a:lnTo>
                  <a:pt x="468249" y="732027"/>
                </a:lnTo>
                <a:lnTo>
                  <a:pt x="418936" y="739430"/>
                </a:lnTo>
                <a:lnTo>
                  <a:pt x="371366" y="740304"/>
                </a:lnTo>
                <a:lnTo>
                  <a:pt x="589699" y="740304"/>
                </a:lnTo>
                <a:lnTo>
                  <a:pt x="642400" y="705205"/>
                </a:lnTo>
                <a:lnTo>
                  <a:pt x="674814" y="676100"/>
                </a:lnTo>
                <a:lnTo>
                  <a:pt x="703861" y="643622"/>
                </a:lnTo>
                <a:lnTo>
                  <a:pt x="729247" y="608067"/>
                </a:lnTo>
                <a:lnTo>
                  <a:pt x="750677" y="569730"/>
                </a:lnTo>
                <a:lnTo>
                  <a:pt x="767857" y="528905"/>
                </a:lnTo>
                <a:lnTo>
                  <a:pt x="780493" y="485889"/>
                </a:lnTo>
                <a:lnTo>
                  <a:pt x="788291" y="440967"/>
                </a:lnTo>
                <a:lnTo>
                  <a:pt x="788511" y="437134"/>
                </a:lnTo>
                <a:close/>
              </a:path>
              <a:path w="791210" h="792480">
                <a:moveTo>
                  <a:pt x="481113" y="440967"/>
                </a:moveTo>
                <a:lnTo>
                  <a:pt x="299720" y="440967"/>
                </a:lnTo>
                <a:lnTo>
                  <a:pt x="306832" y="442023"/>
                </a:lnTo>
                <a:lnTo>
                  <a:pt x="311277" y="447746"/>
                </a:lnTo>
                <a:lnTo>
                  <a:pt x="315722" y="458470"/>
                </a:lnTo>
                <a:lnTo>
                  <a:pt x="326872" y="495790"/>
                </a:lnTo>
                <a:lnTo>
                  <a:pt x="338724" y="533479"/>
                </a:lnTo>
                <a:lnTo>
                  <a:pt x="350679" y="572135"/>
                </a:lnTo>
                <a:lnTo>
                  <a:pt x="361823" y="611251"/>
                </a:lnTo>
                <a:lnTo>
                  <a:pt x="369139" y="627864"/>
                </a:lnTo>
                <a:lnTo>
                  <a:pt x="375491" y="645477"/>
                </a:lnTo>
                <a:lnTo>
                  <a:pt x="381200" y="663757"/>
                </a:lnTo>
                <a:lnTo>
                  <a:pt x="386588" y="682371"/>
                </a:lnTo>
                <a:lnTo>
                  <a:pt x="390144" y="689483"/>
                </a:lnTo>
                <a:lnTo>
                  <a:pt x="390144" y="692912"/>
                </a:lnTo>
                <a:lnTo>
                  <a:pt x="393700" y="700024"/>
                </a:lnTo>
                <a:lnTo>
                  <a:pt x="397256" y="700024"/>
                </a:lnTo>
                <a:lnTo>
                  <a:pt x="397256" y="696467"/>
                </a:lnTo>
                <a:lnTo>
                  <a:pt x="417295" y="636142"/>
                </a:lnTo>
                <a:lnTo>
                  <a:pt x="393700" y="636142"/>
                </a:lnTo>
                <a:lnTo>
                  <a:pt x="380994" y="604639"/>
                </a:lnTo>
                <a:lnTo>
                  <a:pt x="371967" y="573468"/>
                </a:lnTo>
                <a:lnTo>
                  <a:pt x="370250" y="541631"/>
                </a:lnTo>
                <a:lnTo>
                  <a:pt x="379475" y="508126"/>
                </a:lnTo>
                <a:lnTo>
                  <a:pt x="459434" y="508126"/>
                </a:lnTo>
                <a:lnTo>
                  <a:pt x="465189" y="490474"/>
                </a:lnTo>
                <a:lnTo>
                  <a:pt x="368935" y="490474"/>
                </a:lnTo>
                <a:lnTo>
                  <a:pt x="368935" y="451358"/>
                </a:lnTo>
                <a:lnTo>
                  <a:pt x="477771" y="451358"/>
                </a:lnTo>
                <a:lnTo>
                  <a:pt x="481113" y="440967"/>
                </a:lnTo>
                <a:close/>
              </a:path>
              <a:path w="791210" h="792480">
                <a:moveTo>
                  <a:pt x="459434" y="508126"/>
                </a:moveTo>
                <a:lnTo>
                  <a:pt x="407924" y="508126"/>
                </a:lnTo>
                <a:lnTo>
                  <a:pt x="416149" y="540131"/>
                </a:lnTo>
                <a:lnTo>
                  <a:pt x="415432" y="572135"/>
                </a:lnTo>
                <a:lnTo>
                  <a:pt x="407406" y="604138"/>
                </a:lnTo>
                <a:lnTo>
                  <a:pt x="393700" y="636142"/>
                </a:lnTo>
                <a:lnTo>
                  <a:pt x="417295" y="636142"/>
                </a:lnTo>
                <a:lnTo>
                  <a:pt x="431285" y="593935"/>
                </a:lnTo>
                <a:lnTo>
                  <a:pt x="448316" y="542227"/>
                </a:lnTo>
                <a:lnTo>
                  <a:pt x="459434" y="508126"/>
                </a:lnTo>
                <a:close/>
              </a:path>
              <a:path w="791210" h="792480">
                <a:moveTo>
                  <a:pt x="477771" y="451358"/>
                </a:moveTo>
                <a:lnTo>
                  <a:pt x="418591" y="451358"/>
                </a:lnTo>
                <a:lnTo>
                  <a:pt x="418591" y="490474"/>
                </a:lnTo>
                <a:lnTo>
                  <a:pt x="465189" y="490474"/>
                </a:lnTo>
                <a:lnTo>
                  <a:pt x="477771" y="451358"/>
                </a:lnTo>
                <a:close/>
              </a:path>
              <a:path w="791210" h="792480">
                <a:moveTo>
                  <a:pt x="668419" y="110109"/>
                </a:moveTo>
                <a:lnTo>
                  <a:pt x="393700" y="110109"/>
                </a:lnTo>
                <a:lnTo>
                  <a:pt x="424166" y="112331"/>
                </a:lnTo>
                <a:lnTo>
                  <a:pt x="451310" y="119887"/>
                </a:lnTo>
                <a:lnTo>
                  <a:pt x="474477" y="134112"/>
                </a:lnTo>
                <a:lnTo>
                  <a:pt x="493013" y="156337"/>
                </a:lnTo>
                <a:lnTo>
                  <a:pt x="496570" y="159892"/>
                </a:lnTo>
                <a:lnTo>
                  <a:pt x="500125" y="167004"/>
                </a:lnTo>
                <a:lnTo>
                  <a:pt x="503682" y="170561"/>
                </a:lnTo>
                <a:lnTo>
                  <a:pt x="508625" y="185896"/>
                </a:lnTo>
                <a:lnTo>
                  <a:pt x="513889" y="199898"/>
                </a:lnTo>
                <a:lnTo>
                  <a:pt x="521130" y="212566"/>
                </a:lnTo>
                <a:lnTo>
                  <a:pt x="532002" y="223900"/>
                </a:lnTo>
                <a:lnTo>
                  <a:pt x="545173" y="244717"/>
                </a:lnTo>
                <a:lnTo>
                  <a:pt x="544020" y="270510"/>
                </a:lnTo>
                <a:lnTo>
                  <a:pt x="531556" y="294302"/>
                </a:lnTo>
                <a:lnTo>
                  <a:pt x="510794" y="309117"/>
                </a:lnTo>
                <a:lnTo>
                  <a:pt x="500125" y="319786"/>
                </a:lnTo>
                <a:lnTo>
                  <a:pt x="490571" y="335732"/>
                </a:lnTo>
                <a:lnTo>
                  <a:pt x="482361" y="351345"/>
                </a:lnTo>
                <a:lnTo>
                  <a:pt x="474176" y="366291"/>
                </a:lnTo>
                <a:lnTo>
                  <a:pt x="464693" y="380238"/>
                </a:lnTo>
                <a:lnTo>
                  <a:pt x="431544" y="408797"/>
                </a:lnTo>
                <a:lnTo>
                  <a:pt x="396763" y="419354"/>
                </a:lnTo>
                <a:lnTo>
                  <a:pt x="789530" y="419354"/>
                </a:lnTo>
                <a:lnTo>
                  <a:pt x="787813" y="344491"/>
                </a:lnTo>
                <a:lnTo>
                  <a:pt x="778656" y="296512"/>
                </a:lnTo>
                <a:lnTo>
                  <a:pt x="763892" y="250872"/>
                </a:lnTo>
                <a:lnTo>
                  <a:pt x="743926" y="207921"/>
                </a:lnTo>
                <a:lnTo>
                  <a:pt x="719166" y="168009"/>
                </a:lnTo>
                <a:lnTo>
                  <a:pt x="690018" y="131484"/>
                </a:lnTo>
                <a:lnTo>
                  <a:pt x="668419" y="1101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03729" y="2736341"/>
            <a:ext cx="381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3962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33138" y="1866126"/>
            <a:ext cx="631378" cy="6353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1868" y="2969609"/>
            <a:ext cx="67294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tr-TR" sz="1200" dirty="0">
                <a:solidFill>
                  <a:prstClr val="black"/>
                </a:solidFill>
                <a:latin typeface="Calibri"/>
                <a:cs typeface="Calibri"/>
              </a:rPr>
              <a:t>72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Diş</a:t>
            </a:r>
            <a:r>
              <a:rPr sz="1200" spc="-5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Hekimi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37322" y="2836354"/>
            <a:ext cx="584359" cy="576263"/>
          </a:xfrm>
          <a:custGeom>
            <a:avLst/>
            <a:gdLst/>
            <a:ahLst/>
            <a:cxnLst/>
            <a:rect l="l" t="t" r="r" b="b"/>
            <a:pathLst>
              <a:path w="779144" h="768350">
                <a:moveTo>
                  <a:pt x="0" y="767842"/>
                </a:moveTo>
                <a:lnTo>
                  <a:pt x="77863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2918" y="3406712"/>
            <a:ext cx="965359" cy="5239"/>
          </a:xfrm>
          <a:custGeom>
            <a:avLst/>
            <a:gdLst/>
            <a:ahLst/>
            <a:cxnLst/>
            <a:rect l="l" t="t" r="r" b="b"/>
            <a:pathLst>
              <a:path w="1287145" h="6985">
                <a:moveTo>
                  <a:pt x="1286636" y="0"/>
                </a:moveTo>
                <a:lnTo>
                  <a:pt x="0" y="6984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27708" y="2500883"/>
            <a:ext cx="355472" cy="385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35870" y="4527994"/>
            <a:ext cx="314801" cy="671513"/>
          </a:xfrm>
          <a:custGeom>
            <a:avLst/>
            <a:gdLst/>
            <a:ahLst/>
            <a:cxnLst/>
            <a:rect l="l" t="t" r="r" b="b"/>
            <a:pathLst>
              <a:path w="419735" h="895350">
                <a:moveTo>
                  <a:pt x="419734" y="894816"/>
                </a:moveTo>
                <a:lnTo>
                  <a:pt x="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90350" y="1589342"/>
            <a:ext cx="304800" cy="411004"/>
          </a:xfrm>
          <a:custGeom>
            <a:avLst/>
            <a:gdLst/>
            <a:ahLst/>
            <a:cxnLst/>
            <a:rect l="l" t="t" r="r" b="b"/>
            <a:pathLst>
              <a:path w="406400" h="548005">
                <a:moveTo>
                  <a:pt x="0" y="547751"/>
                </a:moveTo>
                <a:lnTo>
                  <a:pt x="405892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80673" y="1589342"/>
            <a:ext cx="574834" cy="3334"/>
          </a:xfrm>
          <a:custGeom>
            <a:avLst/>
            <a:gdLst/>
            <a:ahLst/>
            <a:cxnLst/>
            <a:rect l="l" t="t" r="r" b="b"/>
            <a:pathLst>
              <a:path w="766445" h="4444">
                <a:moveTo>
                  <a:pt x="765937" y="0"/>
                </a:moveTo>
                <a:lnTo>
                  <a:pt x="0" y="4444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64111" y="968693"/>
            <a:ext cx="64246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r>
              <a:rPr sz="1200" dirty="0">
                <a:solidFill>
                  <a:prstClr val="black"/>
                </a:solidFill>
                <a:latin typeface="Calibri"/>
                <a:cs typeface="Calibri"/>
              </a:rPr>
              <a:t>Bilgi</a:t>
            </a:r>
            <a:r>
              <a:rPr sz="1200" spc="-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İşlem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92686" y="1334642"/>
            <a:ext cx="58531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defRPr/>
            </a:pPr>
            <a:r>
              <a:rPr sz="1200" spc="-11" dirty="0">
                <a:solidFill>
                  <a:prstClr val="black"/>
                </a:solidFill>
                <a:latin typeface="Calibri"/>
                <a:cs typeface="Calibri"/>
              </a:rPr>
              <a:t>Personeli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58096" y="262375"/>
            <a:ext cx="3439954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defRPr/>
            </a:pPr>
            <a:r>
              <a:rPr sz="2100" b="1" spc="-11" dirty="0">
                <a:solidFill>
                  <a:prstClr val="black"/>
                </a:solidFill>
                <a:latin typeface="Calibri"/>
                <a:cs typeface="Calibri"/>
              </a:rPr>
              <a:t>Personel </a:t>
            </a:r>
            <a:r>
              <a:rPr sz="2100" b="1" spc="-4" dirty="0">
                <a:solidFill>
                  <a:prstClr val="black"/>
                </a:solidFill>
                <a:latin typeface="Calibri"/>
                <a:cs typeface="Calibri"/>
              </a:rPr>
              <a:t>Dağılımı – </a:t>
            </a:r>
            <a:r>
              <a:rPr lang="tr-TR" sz="2100" b="1" spc="-11" dirty="0">
                <a:solidFill>
                  <a:prstClr val="black"/>
                </a:solidFill>
                <a:latin typeface="Calibri"/>
                <a:cs typeface="Calibri"/>
              </a:rPr>
              <a:t>Kasım </a:t>
            </a:r>
            <a:r>
              <a:rPr sz="2100" b="1" spc="-4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lang="tr-TR" sz="2100" b="1" spc="-4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endParaRPr sz="2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90138" y="4286250"/>
            <a:ext cx="177165" cy="110014"/>
          </a:xfrm>
          <a:custGeom>
            <a:avLst/>
            <a:gdLst/>
            <a:ahLst/>
            <a:cxnLst/>
            <a:rect l="l" t="t" r="r" b="b"/>
            <a:pathLst>
              <a:path w="236220" h="146685">
                <a:moveTo>
                  <a:pt x="77088" y="0"/>
                </a:moveTo>
                <a:lnTo>
                  <a:pt x="66801" y="3429"/>
                </a:lnTo>
                <a:lnTo>
                  <a:pt x="61594" y="5080"/>
                </a:lnTo>
                <a:lnTo>
                  <a:pt x="56514" y="6857"/>
                </a:lnTo>
                <a:lnTo>
                  <a:pt x="51307" y="8508"/>
                </a:lnTo>
                <a:lnTo>
                  <a:pt x="44924" y="10822"/>
                </a:lnTo>
                <a:lnTo>
                  <a:pt x="32109" y="14831"/>
                </a:lnTo>
                <a:lnTo>
                  <a:pt x="5294" y="52127"/>
                </a:lnTo>
                <a:lnTo>
                  <a:pt x="3575" y="64865"/>
                </a:lnTo>
                <a:lnTo>
                  <a:pt x="2214" y="77071"/>
                </a:lnTo>
                <a:lnTo>
                  <a:pt x="1650" y="88900"/>
                </a:lnTo>
                <a:lnTo>
                  <a:pt x="0" y="94106"/>
                </a:lnTo>
                <a:lnTo>
                  <a:pt x="38465" y="125608"/>
                </a:lnTo>
                <a:lnTo>
                  <a:pt x="74422" y="140668"/>
                </a:lnTo>
                <a:lnTo>
                  <a:pt x="112950" y="146131"/>
                </a:lnTo>
                <a:lnTo>
                  <a:pt x="154050" y="141986"/>
                </a:lnTo>
                <a:lnTo>
                  <a:pt x="175972" y="135298"/>
                </a:lnTo>
                <a:lnTo>
                  <a:pt x="193945" y="126618"/>
                </a:lnTo>
                <a:lnTo>
                  <a:pt x="118110" y="126618"/>
                </a:lnTo>
                <a:lnTo>
                  <a:pt x="116458" y="123189"/>
                </a:lnTo>
                <a:lnTo>
                  <a:pt x="116458" y="121412"/>
                </a:lnTo>
                <a:lnTo>
                  <a:pt x="114680" y="117982"/>
                </a:lnTo>
                <a:lnTo>
                  <a:pt x="112083" y="109055"/>
                </a:lnTo>
                <a:lnTo>
                  <a:pt x="109331" y="100282"/>
                </a:lnTo>
                <a:lnTo>
                  <a:pt x="106269" y="91819"/>
                </a:lnTo>
                <a:lnTo>
                  <a:pt x="102742" y="83819"/>
                </a:lnTo>
                <a:lnTo>
                  <a:pt x="97287" y="64754"/>
                </a:lnTo>
                <a:lnTo>
                  <a:pt x="91566" y="46386"/>
                </a:lnTo>
                <a:lnTo>
                  <a:pt x="85812" y="28241"/>
                </a:lnTo>
                <a:lnTo>
                  <a:pt x="80390" y="10287"/>
                </a:lnTo>
                <a:lnTo>
                  <a:pt x="77088" y="1650"/>
                </a:lnTo>
                <a:lnTo>
                  <a:pt x="77088" y="0"/>
                </a:lnTo>
                <a:close/>
              </a:path>
              <a:path w="236220" h="146685">
                <a:moveTo>
                  <a:pt x="160908" y="0"/>
                </a:moveTo>
                <a:lnTo>
                  <a:pt x="150541" y="32039"/>
                </a:lnTo>
                <a:lnTo>
                  <a:pt x="139744" y="64865"/>
                </a:lnTo>
                <a:lnTo>
                  <a:pt x="130028" y="94106"/>
                </a:lnTo>
                <a:lnTo>
                  <a:pt x="119761" y="124841"/>
                </a:lnTo>
                <a:lnTo>
                  <a:pt x="119761" y="126618"/>
                </a:lnTo>
                <a:lnTo>
                  <a:pt x="193945" y="126618"/>
                </a:lnTo>
                <a:lnTo>
                  <a:pt x="195786" y="125730"/>
                </a:lnTo>
                <a:lnTo>
                  <a:pt x="214004" y="113589"/>
                </a:lnTo>
                <a:lnTo>
                  <a:pt x="231139" y="99187"/>
                </a:lnTo>
                <a:lnTo>
                  <a:pt x="234568" y="97536"/>
                </a:lnTo>
                <a:lnTo>
                  <a:pt x="236219" y="94106"/>
                </a:lnTo>
                <a:lnTo>
                  <a:pt x="236219" y="90677"/>
                </a:lnTo>
                <a:lnTo>
                  <a:pt x="230254" y="49029"/>
                </a:lnTo>
                <a:lnTo>
                  <a:pt x="203707" y="13716"/>
                </a:lnTo>
                <a:lnTo>
                  <a:pt x="196850" y="11937"/>
                </a:lnTo>
                <a:lnTo>
                  <a:pt x="189991" y="8508"/>
                </a:lnTo>
                <a:lnTo>
                  <a:pt x="182554" y="6215"/>
                </a:lnTo>
                <a:lnTo>
                  <a:pt x="168346" y="2293"/>
                </a:lnTo>
                <a:lnTo>
                  <a:pt x="16090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23206" y="4169664"/>
            <a:ext cx="110014" cy="111919"/>
          </a:xfrm>
          <a:custGeom>
            <a:avLst/>
            <a:gdLst/>
            <a:ahLst/>
            <a:cxnLst/>
            <a:rect l="l" t="t" r="r" b="b"/>
            <a:pathLst>
              <a:path w="146685" h="149225">
                <a:moveTo>
                  <a:pt x="73765" y="0"/>
                </a:moveTo>
                <a:lnTo>
                  <a:pt x="37119" y="10453"/>
                </a:lnTo>
                <a:lnTo>
                  <a:pt x="19028" y="39243"/>
                </a:lnTo>
                <a:lnTo>
                  <a:pt x="19028" y="42672"/>
                </a:lnTo>
                <a:lnTo>
                  <a:pt x="17377" y="47879"/>
                </a:lnTo>
                <a:lnTo>
                  <a:pt x="13948" y="49530"/>
                </a:lnTo>
                <a:lnTo>
                  <a:pt x="6536" y="54752"/>
                </a:lnTo>
                <a:lnTo>
                  <a:pt x="1994" y="60452"/>
                </a:lnTo>
                <a:lnTo>
                  <a:pt x="0" y="67103"/>
                </a:lnTo>
                <a:lnTo>
                  <a:pt x="232" y="75184"/>
                </a:lnTo>
                <a:lnTo>
                  <a:pt x="1956" y="82486"/>
                </a:lnTo>
                <a:lnTo>
                  <a:pt x="4788" y="88646"/>
                </a:lnTo>
                <a:lnTo>
                  <a:pt x="9215" y="93186"/>
                </a:lnTo>
                <a:lnTo>
                  <a:pt x="15726" y="95631"/>
                </a:lnTo>
                <a:lnTo>
                  <a:pt x="20806" y="95631"/>
                </a:lnTo>
                <a:lnTo>
                  <a:pt x="24235" y="99060"/>
                </a:lnTo>
                <a:lnTo>
                  <a:pt x="24235" y="102489"/>
                </a:lnTo>
                <a:lnTo>
                  <a:pt x="27376" y="110855"/>
                </a:lnTo>
                <a:lnTo>
                  <a:pt x="58154" y="144742"/>
                </a:lnTo>
                <a:lnTo>
                  <a:pt x="75209" y="148637"/>
                </a:lnTo>
                <a:lnTo>
                  <a:pt x="91955" y="143555"/>
                </a:lnTo>
                <a:lnTo>
                  <a:pt x="107928" y="129793"/>
                </a:lnTo>
                <a:lnTo>
                  <a:pt x="112533" y="123108"/>
                </a:lnTo>
                <a:lnTo>
                  <a:pt x="116484" y="115935"/>
                </a:lnTo>
                <a:lnTo>
                  <a:pt x="120411" y="108452"/>
                </a:lnTo>
                <a:lnTo>
                  <a:pt x="124946" y="100837"/>
                </a:lnTo>
                <a:lnTo>
                  <a:pt x="130153" y="95631"/>
                </a:lnTo>
                <a:lnTo>
                  <a:pt x="140152" y="88524"/>
                </a:lnTo>
                <a:lnTo>
                  <a:pt x="146139" y="77073"/>
                </a:lnTo>
                <a:lnTo>
                  <a:pt x="146673" y="64644"/>
                </a:lnTo>
                <a:lnTo>
                  <a:pt x="140313" y="54610"/>
                </a:lnTo>
                <a:lnTo>
                  <a:pt x="135082" y="49210"/>
                </a:lnTo>
                <a:lnTo>
                  <a:pt x="131613" y="43132"/>
                </a:lnTo>
                <a:lnTo>
                  <a:pt x="129097" y="36411"/>
                </a:lnTo>
                <a:lnTo>
                  <a:pt x="126724" y="29083"/>
                </a:lnTo>
                <a:lnTo>
                  <a:pt x="124946" y="27305"/>
                </a:lnTo>
                <a:lnTo>
                  <a:pt x="123295" y="23875"/>
                </a:lnTo>
                <a:lnTo>
                  <a:pt x="121517" y="22225"/>
                </a:lnTo>
                <a:lnTo>
                  <a:pt x="112645" y="11519"/>
                </a:lnTo>
                <a:lnTo>
                  <a:pt x="101498" y="4683"/>
                </a:lnTo>
                <a:lnTo>
                  <a:pt x="88423" y="1061"/>
                </a:lnTo>
                <a:lnTo>
                  <a:pt x="7376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70043" y="4312539"/>
            <a:ext cx="17621" cy="45720"/>
          </a:xfrm>
          <a:custGeom>
            <a:avLst/>
            <a:gdLst/>
            <a:ahLst/>
            <a:cxnLst/>
            <a:rect l="l" t="t" r="r" b="b"/>
            <a:pathLst>
              <a:path w="23495" h="60960">
                <a:moveTo>
                  <a:pt x="18809" y="0"/>
                </a:moveTo>
                <a:lnTo>
                  <a:pt x="4585" y="0"/>
                </a:lnTo>
                <a:lnTo>
                  <a:pt x="0" y="15936"/>
                </a:lnTo>
                <a:lnTo>
                  <a:pt x="855" y="31099"/>
                </a:lnTo>
                <a:lnTo>
                  <a:pt x="5353" y="45952"/>
                </a:lnTo>
                <a:lnTo>
                  <a:pt x="11697" y="60960"/>
                </a:lnTo>
                <a:lnTo>
                  <a:pt x="18488" y="45720"/>
                </a:lnTo>
                <a:lnTo>
                  <a:pt x="22492" y="30480"/>
                </a:lnTo>
                <a:lnTo>
                  <a:pt x="22877" y="15240"/>
                </a:lnTo>
                <a:lnTo>
                  <a:pt x="1880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61822" y="5503545"/>
            <a:ext cx="1934528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defRPr/>
            </a:pPr>
            <a:r>
              <a:rPr sz="1350" spc="-19" dirty="0">
                <a:solidFill>
                  <a:prstClr val="black"/>
                </a:solidFill>
                <a:latin typeface="Calibri"/>
                <a:cs typeface="Calibri"/>
              </a:rPr>
              <a:t>Toplam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Personel Sayısı: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tr-TR" sz="1350" dirty="0">
                <a:solidFill>
                  <a:prstClr val="black"/>
                </a:solidFill>
                <a:latin typeface="Calibri"/>
                <a:cs typeface="Calibri"/>
              </a:rPr>
              <a:t>219</a:t>
            </a: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40" name="Resim 2">
            <a:extLst>
              <a:ext uri="{FF2B5EF4-FFF2-40B4-BE49-F238E27FC236}">
                <a16:creationId xmlns:a16="http://schemas.microsoft.com/office/drawing/2014/main" id="{0CC0E65D-D8C0-4EF1-A4CD-43D5244F58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35" y="54129"/>
            <a:ext cx="1016099" cy="4862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9829" y="1345960"/>
            <a:ext cx="8597982" cy="4942298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 Sağlık Örgütünün tespitlerine göre diş çürüğü ve diş eti hastalıkları yaygınlıkları ve tekrarlanan sıklıkları nedeniyle dünyada insanların karşılaştığı en önemli sağlık sorunlarının başında gelmektedir. 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Ağız ve diş sağlığı sorunlarının ülkemizde yaygınlığı ağız ve diş sağlığı parametrelerini gösteren en önemli indeks olan DMTF (Çürük diş + dolgulu çürük diş + dolgulu diş + çürük nedeniyle eksik diş) değerinin %5,7 civarında olması nedeniyle oldukça yüksek bir orandadır. Türk Diş Hekimleri Birliği 20 Mart 2015 Dünya Oral Sağlık Günü 1. Ağız Diş Sağlığı Parlamentosu Parlamento Bildirisi’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yaş grubu çocuklardaki bu değer gerek WHO gerekse FDI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2020’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yıllarda hedef gösterdiği bir ve birin altında olan değerlerden oldukça uzakta olduğu bildirilmiştir.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 TÜİK verilerine göre ağız diş sağlığı sorunları ile hekime başvurma oranı 0-6 yaş grubu hastalarda %7,3, 7-14 yaş grubu hastalarda ise %23,4’ tür.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D3D7AAB-4AC9-4FB4-B7F0-4BE61414B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575" y="18959"/>
            <a:ext cx="798142" cy="3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81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8999"/>
            <a:ext cx="9149543" cy="2452337"/>
          </a:xfrm>
          <a:prstGeom prst="rect">
            <a:avLst/>
          </a:prstGeo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3E3C0CB-B8F1-416C-AEA7-2B8633EDD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262880"/>
            <a:ext cx="8640000" cy="160692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Hastaların ihtiyaçları/talepleri, hekimlerin önerileri ,yönetici takip ekranları ve kalite gösterge  verileri değerlendirildiğinde 0-14 yaş grubuna uygulanan yer tutucu, fissur-sealent, dolgu, kanal, flor oranlarının başvuran hasta sayısına ve kurumdaki hizmet kapasitesine göre geliştirilebilir olduğu kanaatine varılmıştır.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B439F66-D9BC-4074-816A-FAFE52626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575" y="18959"/>
            <a:ext cx="798142" cy="3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76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477108" y="77716"/>
            <a:ext cx="6991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0-14 yaş grubu hastaya çekim işlemi girildiğinde hekime </a:t>
            </a:r>
          </a:p>
          <a:p>
            <a:pPr defTabSz="685800">
              <a:defRPr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 tutucu randevusu oluşturmak ister misiniz uyarısı sunulur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79" y="1859974"/>
            <a:ext cx="6031573" cy="372490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" y="3938955"/>
            <a:ext cx="2564892" cy="16459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" y="1859974"/>
            <a:ext cx="2564892" cy="169865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E77A7BA-AF75-4BDF-96B7-F2432E7765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575" y="18959"/>
            <a:ext cx="798142" cy="3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10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434904" y="97245"/>
            <a:ext cx="70619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tr-T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0-14 yaş grubu hasta hekim tarafından devam eden randevu için takibe al seçeneği işaretlendiğinde 6 ay sonrasında hastaya SMS gider ve  randevu oluşturabilmesi için bilgilendirme yapılır.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8" y="1306997"/>
            <a:ext cx="8446259" cy="4038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58C3A8F-7ADE-408D-98B9-2AB89833D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575" y="18959"/>
            <a:ext cx="798142" cy="3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15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378634" y="199042"/>
            <a:ext cx="696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Hastaya çekim işlemi girileceğinde eğer o hastaya 6 ay içerisinde dolgu yapılmış ise hekime kanal tedavisi önerisi sunulur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5" y="1760313"/>
            <a:ext cx="8185388" cy="3892408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B208314-D810-4B34-B6F7-B253F099E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58" y="0"/>
            <a:ext cx="798142" cy="3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03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477108" y="244352"/>
            <a:ext cx="6519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Hastalarımızla ilgili tedavi istatistikleri oluşturmak amacıyla;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2" y="2341975"/>
            <a:ext cx="7847636" cy="3927078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6183C90-74DF-48C9-9341-0E24AFB95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07" y="47095"/>
            <a:ext cx="798142" cy="38192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601D473-6E1E-4575-BF57-3D5D8DFD2C67}"/>
              </a:ext>
            </a:extLst>
          </p:cNvPr>
          <p:cNvSpPr txBox="1"/>
          <p:nvPr/>
        </p:nvSpPr>
        <p:spPr>
          <a:xfrm>
            <a:off x="648182" y="1260328"/>
            <a:ext cx="8073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amacıyla 6 ay içerinde dolgusu veya kanal tedavisi yapılmış olan bir dişe çekim  işlemi girildiğinde hekimden çekim sebebini seçmesi istenir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9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277" y="1023716"/>
            <a:ext cx="8150227" cy="48847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01.09.2017-31.08.2018 tarihleri ile </a:t>
            </a:r>
            <a:r>
              <a:rPr lang="tr-TR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01.09.2018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31.08.2019 tarihleri arasında 0/14 yaş grubu hastalara uygulanan tedaviler incelenmiş ve karşılaştırma işlemleri yapılmıştır. Sadece ilgili yaş grubu hastalara 8 klinikte 8 diş hekimi tarafından, acil ve poliklinik hizmeti verilmeye başlandı.</a:t>
            </a:r>
          </a:p>
          <a:p>
            <a:pPr marL="0" indent="0">
              <a:buNone/>
            </a:pPr>
            <a:endParaRPr lang="tr-TR" sz="2400" dirty="0"/>
          </a:p>
        </p:txBody>
      </p:sp>
      <p:graphicFrame>
        <p:nvGraphicFramePr>
          <p:cNvPr id="7" name="İçerik Yer Tutucus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965210"/>
              </p:ext>
            </p:extLst>
          </p:nvPr>
        </p:nvGraphicFramePr>
        <p:xfrm>
          <a:off x="1498598" y="2343119"/>
          <a:ext cx="2564248" cy="304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88700"/>
              </p:ext>
            </p:extLst>
          </p:nvPr>
        </p:nvGraphicFramePr>
        <p:xfrm>
          <a:off x="5341795" y="2374292"/>
          <a:ext cx="2564248" cy="304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711ED07C-0745-4940-B65B-DC3A540442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07" y="47095"/>
            <a:ext cx="798142" cy="3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43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848" y="1074896"/>
            <a:ext cx="8232194" cy="4271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 sayısı %16 artmış olmasına rağmen sadece çocuk hastalara özellikli sunulan hizmet sayesinde randevu süreleri içerisinde birden fazla işlemin uygulanabilirliği sağlandığı için aynı hastanın yeniden başvuru oranı %36 dan %16 ya düşmüş, bu da çocukların MHRS üzerinden randevu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alınabilirliğini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%8 oranında arttırmıştır.</a:t>
            </a:r>
          </a:p>
        </p:txBody>
      </p:sp>
      <p:graphicFrame>
        <p:nvGraphicFramePr>
          <p:cNvPr id="5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47868"/>
              </p:ext>
            </p:extLst>
          </p:nvPr>
        </p:nvGraphicFramePr>
        <p:xfrm>
          <a:off x="658127" y="2245744"/>
          <a:ext cx="2424965" cy="176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748501"/>
              </p:ext>
            </p:extLst>
          </p:nvPr>
        </p:nvGraphicFramePr>
        <p:xfrm>
          <a:off x="3458478" y="2245744"/>
          <a:ext cx="2381651" cy="176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173146"/>
              </p:ext>
            </p:extLst>
          </p:nvPr>
        </p:nvGraphicFramePr>
        <p:xfrm>
          <a:off x="6248601" y="2245744"/>
          <a:ext cx="2454442" cy="176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6551"/>
              </p:ext>
            </p:extLst>
          </p:nvPr>
        </p:nvGraphicFramePr>
        <p:xfrm>
          <a:off x="646661" y="4088958"/>
          <a:ext cx="2454442" cy="1785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418921"/>
              </p:ext>
            </p:extLst>
          </p:nvPr>
        </p:nvGraphicFramePr>
        <p:xfrm>
          <a:off x="3458478" y="4088958"/>
          <a:ext cx="2421355" cy="1785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249563127"/>
              </p:ext>
            </p:extLst>
          </p:nvPr>
        </p:nvGraphicFramePr>
        <p:xfrm>
          <a:off x="6248601" y="4088958"/>
          <a:ext cx="2454442" cy="1785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2" name="Resim 11">
            <a:extLst>
              <a:ext uri="{FF2B5EF4-FFF2-40B4-BE49-F238E27FC236}">
                <a16:creationId xmlns:a16="http://schemas.microsoft.com/office/drawing/2014/main" id="{5DA80A01-AB6B-4798-8329-BADD44B56F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07" y="47095"/>
            <a:ext cx="798142" cy="3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71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5478" y="944247"/>
            <a:ext cx="7886700" cy="10120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Polikliniklerde dolgu işlem sayısı %36, kanal işlem sayısı ise %52,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fissur-sealent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sayısı %59, yer tutucu sayısı %51 oranında artmış ve beklenen hedef değerlerin üzerine çıkılmıştır. Hasta sayısı artışı ile aynı oranda artan diş çekimi sayısı da konservatif tedavilerin daha fazla uygulandığını göstermektedir. 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33062"/>
              </p:ext>
            </p:extLst>
          </p:nvPr>
        </p:nvGraphicFramePr>
        <p:xfrm>
          <a:off x="715478" y="3728720"/>
          <a:ext cx="7593532" cy="207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676">
                  <a:extLst>
                    <a:ext uri="{9D8B030D-6E8A-4147-A177-3AD203B41FA5}">
                      <a16:colId xmlns:a16="http://schemas.microsoft.com/office/drawing/2014/main" val="1944041240"/>
                    </a:ext>
                  </a:extLst>
                </a:gridCol>
                <a:gridCol w="1580950">
                  <a:extLst>
                    <a:ext uri="{9D8B030D-6E8A-4147-A177-3AD203B41FA5}">
                      <a16:colId xmlns:a16="http://schemas.microsoft.com/office/drawing/2014/main" val="3559342959"/>
                    </a:ext>
                  </a:extLst>
                </a:gridCol>
                <a:gridCol w="1494523">
                  <a:extLst>
                    <a:ext uri="{9D8B030D-6E8A-4147-A177-3AD203B41FA5}">
                      <a16:colId xmlns:a16="http://schemas.microsoft.com/office/drawing/2014/main" val="314344719"/>
                    </a:ext>
                  </a:extLst>
                </a:gridCol>
                <a:gridCol w="1898383">
                  <a:extLst>
                    <a:ext uri="{9D8B030D-6E8A-4147-A177-3AD203B41FA5}">
                      <a16:colId xmlns:a16="http://schemas.microsoft.com/office/drawing/2014/main" val="3590122003"/>
                    </a:ext>
                  </a:extLst>
                </a:gridCol>
              </a:tblGrid>
              <a:tr h="345585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2018-2019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Sakarya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Türkiye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097281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2018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0477973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r>
                        <a:rPr lang="tr-TR" sz="1400" dirty="0" err="1"/>
                        <a:t>Fissur-sealent</a:t>
                      </a:r>
                      <a:r>
                        <a:rPr lang="tr-TR" sz="1400" dirty="0"/>
                        <a:t> uygulama oranı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% 9,33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% 19,28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% 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1896361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r>
                        <a:rPr lang="tr-TR" sz="1400" dirty="0"/>
                        <a:t>Dolgu işlem oranı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% 38,6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% 50,5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% 45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0010724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r>
                        <a:rPr lang="tr-TR" sz="1400" dirty="0"/>
                        <a:t>Yer Tutucu</a:t>
                      </a:r>
                      <a:r>
                        <a:rPr lang="tr-TR" sz="1400" baseline="0" dirty="0"/>
                        <a:t> işlem oranı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% 2,66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% 4.96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% 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3851541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r>
                        <a:rPr lang="tr-TR" sz="1400" dirty="0"/>
                        <a:t>Kanal tedavi</a:t>
                      </a:r>
                      <a:r>
                        <a:rPr lang="tr-TR" sz="1400" baseline="0" dirty="0"/>
                        <a:t> işlem oranı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% 7,19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% 12,6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% 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4247041"/>
                  </a:ext>
                </a:extLst>
              </a:tr>
            </a:tbl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318405A6-D1D0-4F6A-929D-E627749FB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07" y="47095"/>
            <a:ext cx="798142" cy="3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33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658945" y="3599255"/>
            <a:ext cx="5546035" cy="34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defRPr/>
            </a:pPr>
            <a:r>
              <a:rPr lang="tr-TR" sz="2213" b="1" spc="38" dirty="0">
                <a:solidFill>
                  <a:srgbClr val="080808"/>
                </a:solidFill>
                <a:latin typeface="Arial"/>
                <a:cs typeface="Arial"/>
              </a:rPr>
              <a:t>O EMRAM SEVİYE</a:t>
            </a:r>
            <a:r>
              <a:rPr sz="2213" b="1" spc="38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2213" b="1" spc="34" dirty="0">
                <a:solidFill>
                  <a:srgbClr val="080808"/>
                </a:solidFill>
                <a:latin typeface="Arial"/>
                <a:cs typeface="Arial"/>
              </a:rPr>
              <a:t>7</a:t>
            </a:r>
            <a:r>
              <a:rPr sz="2213" b="1" spc="127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lang="tr-TR" sz="2213" b="1" spc="-15" dirty="0">
                <a:solidFill>
                  <a:srgbClr val="080808"/>
                </a:solidFill>
                <a:latin typeface="Arial"/>
                <a:cs typeface="Arial"/>
              </a:rPr>
              <a:t>VALİDASYONU</a:t>
            </a:r>
            <a:endParaRPr sz="221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50815D7C-0528-4AC1-9BEA-3BC00380F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28" y="3967131"/>
            <a:ext cx="4192397" cy="2268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1748DF86-FDB9-4A3F-A502-035149E00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61" y="1269324"/>
            <a:ext cx="4760396" cy="215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53C61A41-B227-4EBF-921D-E574C74E6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28" y="69032"/>
            <a:ext cx="1297460" cy="285034"/>
          </a:xfrm>
          <a:prstGeom prst="rect">
            <a:avLst/>
          </a:prstGeom>
        </p:spPr>
      </p:pic>
      <p:sp>
        <p:nvSpPr>
          <p:cNvPr id="9" name="object 7"/>
          <p:cNvSpPr txBox="1"/>
          <p:nvPr/>
        </p:nvSpPr>
        <p:spPr>
          <a:xfrm>
            <a:off x="3054133" y="77067"/>
            <a:ext cx="389482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defRPr/>
            </a:pPr>
            <a:r>
              <a:rPr lang="tr-TR" sz="3600" b="1" spc="38" dirty="0">
                <a:solidFill>
                  <a:srgbClr val="080808"/>
                </a:solidFill>
                <a:latin typeface="Arial"/>
                <a:cs typeface="Arial"/>
              </a:rPr>
              <a:t>TEŞEKKÜRLER</a:t>
            </a:r>
            <a:endParaRPr sz="3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4785459" y="4605391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100" b="1" dirty="0"/>
              <a:t>Metin ÇOBAN</a:t>
            </a:r>
          </a:p>
          <a:p>
            <a:pPr algn="ctr"/>
            <a:r>
              <a:rPr lang="tr-TR" sz="2100" b="1" dirty="0"/>
              <a:t>Başhekim</a:t>
            </a:r>
          </a:p>
          <a:p>
            <a:pPr algn="ctr"/>
            <a:r>
              <a:rPr lang="tr-TR" sz="2100" b="1" dirty="0"/>
              <a:t>Sakarya Ağız ve Diş Sağlığı Hastanesi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72697ECD-34D7-49D8-A32A-2010B610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7" y="89477"/>
            <a:ext cx="9144000" cy="501161"/>
          </a:xfrm>
        </p:spPr>
        <p:txBody>
          <a:bodyPr>
            <a:normAutofit/>
          </a:bodyPr>
          <a:lstStyle/>
          <a:p>
            <a:pPr algn="ctr"/>
            <a:r>
              <a:rPr lang="tr-TR" sz="2100" b="1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Elektronik</a:t>
            </a:r>
            <a:r>
              <a:rPr lang="tr-TR" sz="2700" b="1" dirty="0">
                <a:latin typeface="+mn-lt"/>
              </a:rPr>
              <a:t> </a:t>
            </a:r>
            <a:r>
              <a:rPr lang="tr-TR" sz="2100" b="1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Sağlık Kaydı Bilgileri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901FF62-5B71-4D7D-A3B6-07D9634ACE92}" type="slidenum">
              <a:rPr lang="tr-TR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3</a:t>
            </a:fld>
            <a:endParaRPr lang="tr-TR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13658" y="2965832"/>
            <a:ext cx="7886700" cy="4832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tr-TR" sz="33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graphicFrame>
        <p:nvGraphicFramePr>
          <p:cNvPr id="7" name="6 Grafik"/>
          <p:cNvGraphicFramePr/>
          <p:nvPr>
            <p:extLst>
              <p:ext uri="{D42A27DB-BD31-4B8C-83A1-F6EECF244321}">
                <p14:modId xmlns:p14="http://schemas.microsoft.com/office/powerpoint/2010/main" val="240754486"/>
              </p:ext>
            </p:extLst>
          </p:nvPr>
        </p:nvGraphicFramePr>
        <p:xfrm>
          <a:off x="185738" y="1378634"/>
          <a:ext cx="8851106" cy="523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Resim 2">
            <a:extLst>
              <a:ext uri="{FF2B5EF4-FFF2-40B4-BE49-F238E27FC236}">
                <a16:creationId xmlns:a16="http://schemas.microsoft.com/office/drawing/2014/main" id="{F3036DCF-043B-41FE-B891-19A0780EF5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32" y="76291"/>
            <a:ext cx="988541" cy="4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0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0481" y="879158"/>
            <a:ext cx="8265033" cy="5133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" y="4029935"/>
            <a:ext cx="1355884" cy="1297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256"/>
              </a:lnSpc>
              <a:defRPr/>
            </a:pP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Bakanlık</a:t>
            </a:r>
            <a:r>
              <a:rPr sz="105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HIMSS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  <a:p>
            <a:pPr marL="9525" marR="3810" defTabSz="685800">
              <a:lnSpc>
                <a:spcPct val="99600"/>
              </a:lnSpc>
              <a:spcBef>
                <a:spcPts val="4"/>
              </a:spcBef>
              <a:defRPr/>
            </a:pPr>
            <a:r>
              <a:rPr sz="1050" spc="-4" dirty="0">
                <a:solidFill>
                  <a:prstClr val="black"/>
                </a:solidFill>
                <a:latin typeface="Arial"/>
                <a:cs typeface="Arial"/>
              </a:rPr>
              <a:t>bilgilendirme toplantısı  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sonrası Hastane  personeline konu  hakkında  </a:t>
            </a:r>
            <a:r>
              <a:rPr sz="1050" spc="-4" dirty="0">
                <a:solidFill>
                  <a:prstClr val="black"/>
                </a:solidFill>
                <a:latin typeface="Arial"/>
                <a:cs typeface="Arial"/>
              </a:rPr>
              <a:t>bilgilendirilme </a:t>
            </a:r>
            <a:r>
              <a:rPr sz="1050" spc="-8" dirty="0">
                <a:solidFill>
                  <a:prstClr val="black"/>
                </a:solidFill>
                <a:latin typeface="Arial"/>
                <a:cs typeface="Arial"/>
              </a:rPr>
              <a:t>yapılmış  ve </a:t>
            </a:r>
            <a:r>
              <a:rPr sz="1050" spc="-4" dirty="0">
                <a:solidFill>
                  <a:prstClr val="black"/>
                </a:solidFill>
                <a:latin typeface="Arial"/>
                <a:cs typeface="Arial"/>
              </a:rPr>
              <a:t>çalışmalar  </a:t>
            </a:r>
            <a:r>
              <a:rPr sz="1050" spc="-8" dirty="0">
                <a:solidFill>
                  <a:prstClr val="black"/>
                </a:solidFill>
                <a:latin typeface="Arial"/>
                <a:cs typeface="Arial"/>
              </a:rPr>
              <a:t>başlatılmıştır.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6398" y="3616281"/>
            <a:ext cx="1963103" cy="708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defTabSz="685800">
              <a:lnSpc>
                <a:spcPct val="99000"/>
              </a:lnSpc>
              <a:defRPr/>
            </a:pPr>
            <a:r>
              <a:rPr sz="1200" spc="-4" dirty="0">
                <a:solidFill>
                  <a:prstClr val="black"/>
                </a:solidFill>
                <a:latin typeface="Arial"/>
                <a:cs typeface="Arial"/>
              </a:rPr>
              <a:t>Diş hekimi ve hekim dışı 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personel</a:t>
            </a:r>
            <a:r>
              <a:rPr sz="1125" dirty="0">
                <a:solidFill>
                  <a:prstClr val="black"/>
                </a:solidFill>
                <a:latin typeface="Calibri"/>
                <a:cs typeface="Calibri"/>
              </a:rPr>
              <a:t>lerin </a:t>
            </a:r>
            <a:r>
              <a:rPr sz="1125" spc="-4" dirty="0">
                <a:solidFill>
                  <a:prstClr val="black"/>
                </a:solidFill>
                <a:latin typeface="Calibri"/>
                <a:cs typeface="Calibri"/>
              </a:rPr>
              <a:t>çalışmaları</a:t>
            </a:r>
            <a:r>
              <a:rPr sz="1125" spc="-5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prstClr val="black"/>
                </a:solidFill>
                <a:latin typeface="Calibri"/>
                <a:cs typeface="Calibri"/>
              </a:rPr>
              <a:t>sonucu  Klinik </a:t>
            </a:r>
            <a:r>
              <a:rPr sz="1125" spc="-11" dirty="0">
                <a:solidFill>
                  <a:prstClr val="black"/>
                </a:solidFill>
                <a:latin typeface="Calibri"/>
                <a:cs typeface="Calibri"/>
              </a:rPr>
              <a:t>Karar </a:t>
            </a:r>
            <a:r>
              <a:rPr sz="1125" spc="-4" dirty="0">
                <a:solidFill>
                  <a:prstClr val="black"/>
                </a:solidFill>
                <a:latin typeface="Calibri"/>
                <a:cs typeface="Calibri"/>
              </a:rPr>
              <a:t>Destek süreçleri  başlatılmıştır</a:t>
            </a:r>
            <a:endParaRPr sz="112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3164" y="5196382"/>
            <a:ext cx="302275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defTabSz="685800">
              <a:defRPr/>
            </a:pPr>
            <a:r>
              <a:rPr sz="1200" spc="-4" dirty="0">
                <a:solidFill>
                  <a:prstClr val="black"/>
                </a:solidFill>
                <a:latin typeface="Arial"/>
                <a:cs typeface="Arial"/>
              </a:rPr>
              <a:t>Yönetimin </a:t>
            </a:r>
            <a:r>
              <a:rPr sz="1200" spc="-8" dirty="0">
                <a:solidFill>
                  <a:prstClr val="black"/>
                </a:solidFill>
                <a:latin typeface="Arial"/>
                <a:cs typeface="Arial"/>
              </a:rPr>
              <a:t>kararıyla </a:t>
            </a:r>
            <a:r>
              <a:rPr sz="1200" spc="-4" dirty="0">
                <a:solidFill>
                  <a:prstClr val="black"/>
                </a:solidFill>
                <a:latin typeface="Arial"/>
                <a:cs typeface="Arial"/>
              </a:rPr>
              <a:t>HIMSS çalışmalarında  görevlendirilecek Başhekim </a:t>
            </a: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Yardımcısı,  </a:t>
            </a:r>
            <a:r>
              <a:rPr sz="1200" spc="-8" dirty="0">
                <a:solidFill>
                  <a:prstClr val="black"/>
                </a:solidFill>
                <a:latin typeface="Arial"/>
                <a:cs typeface="Arial"/>
              </a:rPr>
              <a:t>BYS </a:t>
            </a:r>
            <a:r>
              <a:rPr sz="1200" spc="-4" dirty="0">
                <a:solidFill>
                  <a:prstClr val="black"/>
                </a:solidFill>
                <a:latin typeface="Arial"/>
                <a:cs typeface="Arial"/>
              </a:rPr>
              <a:t>firma sorumlusunun bulunduğu çalışma  grubu</a:t>
            </a:r>
            <a:r>
              <a:rPr sz="1200" spc="-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prstClr val="black"/>
                </a:solidFill>
                <a:latin typeface="Arial"/>
                <a:cs typeface="Arial"/>
              </a:rPr>
              <a:t>oluşturulmuştur.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8113" y="1925384"/>
            <a:ext cx="122396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algn="ctr">
              <a:lnSpc>
                <a:spcPts val="1229"/>
              </a:lnSpc>
              <a:defRPr/>
            </a:pPr>
            <a:r>
              <a:rPr sz="1050" spc="-4" dirty="0">
                <a:solidFill>
                  <a:prstClr val="black"/>
                </a:solidFill>
                <a:latin typeface="Arial"/>
                <a:cs typeface="Arial"/>
              </a:rPr>
              <a:t>HIMSS </a:t>
            </a:r>
            <a:r>
              <a:rPr sz="1050" spc="-4">
                <a:solidFill>
                  <a:prstClr val="black"/>
                </a:solidFill>
                <a:latin typeface="Arial"/>
                <a:cs typeface="Arial"/>
              </a:rPr>
              <a:t>Stage </a:t>
            </a:r>
            <a:r>
              <a:rPr sz="1050">
                <a:solidFill>
                  <a:prstClr val="black"/>
                </a:solidFill>
                <a:latin typeface="Arial"/>
                <a:cs typeface="Arial"/>
              </a:rPr>
              <a:t>7</a:t>
            </a:r>
            <a:r>
              <a:rPr lang="tr-TR" sz="1050" spc="-11" dirty="0">
                <a:solidFill>
                  <a:prstClr val="black"/>
                </a:solidFill>
                <a:cs typeface="Calibri"/>
              </a:rPr>
              <a:t> </a:t>
            </a:r>
            <a:r>
              <a:rPr lang="tr-TR" sz="1050" spc="-11" dirty="0" err="1">
                <a:solidFill>
                  <a:prstClr val="black"/>
                </a:solidFill>
                <a:cs typeface="Calibri"/>
              </a:rPr>
              <a:t>Validasyonu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8590" y="3944492"/>
            <a:ext cx="1473517" cy="49530"/>
          </a:xfrm>
          <a:custGeom>
            <a:avLst/>
            <a:gdLst/>
            <a:ahLst/>
            <a:cxnLst/>
            <a:rect l="l" t="t" r="r" b="b"/>
            <a:pathLst>
              <a:path w="1964689" h="66039">
                <a:moveTo>
                  <a:pt x="0" y="65531"/>
                </a:moveTo>
                <a:lnTo>
                  <a:pt x="1964436" y="65531"/>
                </a:lnTo>
                <a:lnTo>
                  <a:pt x="1964436" y="0"/>
                </a:lnTo>
                <a:lnTo>
                  <a:pt x="0" y="0"/>
                </a:lnTo>
                <a:lnTo>
                  <a:pt x="0" y="65531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67144" y="3527299"/>
            <a:ext cx="2141220" cy="59531"/>
          </a:xfrm>
          <a:custGeom>
            <a:avLst/>
            <a:gdLst/>
            <a:ahLst/>
            <a:cxnLst/>
            <a:rect l="l" t="t" r="r" b="b"/>
            <a:pathLst>
              <a:path w="2854959" h="79375">
                <a:moveTo>
                  <a:pt x="0" y="79248"/>
                </a:moveTo>
                <a:lnTo>
                  <a:pt x="2854452" y="79248"/>
                </a:lnTo>
                <a:lnTo>
                  <a:pt x="2854452" y="0"/>
                </a:lnTo>
                <a:lnTo>
                  <a:pt x="0" y="0"/>
                </a:lnTo>
                <a:lnTo>
                  <a:pt x="0" y="7924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36692" y="5086350"/>
            <a:ext cx="2771775" cy="50483"/>
          </a:xfrm>
          <a:custGeom>
            <a:avLst/>
            <a:gdLst/>
            <a:ahLst/>
            <a:cxnLst/>
            <a:rect l="l" t="t" r="r" b="b"/>
            <a:pathLst>
              <a:path w="3695700" h="67310">
                <a:moveTo>
                  <a:pt x="0" y="67056"/>
                </a:moveTo>
                <a:lnTo>
                  <a:pt x="3695700" y="67056"/>
                </a:lnTo>
                <a:lnTo>
                  <a:pt x="3695700" y="0"/>
                </a:lnTo>
                <a:lnTo>
                  <a:pt x="0" y="0"/>
                </a:lnTo>
                <a:lnTo>
                  <a:pt x="0" y="67056"/>
                </a:lnTo>
                <a:close/>
              </a:path>
            </a:pathLst>
          </a:custGeom>
          <a:solidFill>
            <a:srgbClr val="75C2BC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15250" y="1805940"/>
            <a:ext cx="1315879" cy="64294"/>
          </a:xfrm>
          <a:custGeom>
            <a:avLst/>
            <a:gdLst/>
            <a:ahLst/>
            <a:cxnLst/>
            <a:rect l="l" t="t" r="r" b="b"/>
            <a:pathLst>
              <a:path w="1754504" h="85725">
                <a:moveTo>
                  <a:pt x="0" y="85344"/>
                </a:moveTo>
                <a:lnTo>
                  <a:pt x="1754124" y="85344"/>
                </a:lnTo>
                <a:lnTo>
                  <a:pt x="175412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0826" y="4245101"/>
            <a:ext cx="40957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01" marR="3810" indent="-39052" defTabSz="685800">
              <a:defRPr/>
            </a:pP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Nisan 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2019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3210" y="4105465"/>
            <a:ext cx="428149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defRPr/>
            </a:pP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1350" spc="-3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ı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  <a:p>
            <a:pPr marL="48101" defTabSz="685800">
              <a:defRPr/>
            </a:pP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2019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939724" y="1187520"/>
            <a:ext cx="431483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lang="tr-TR" sz="1350" b="0" spc="-19" dirty="0"/>
              <a:t>OCAK</a:t>
            </a:r>
            <a:endParaRPr sz="1350"/>
          </a:p>
          <a:p>
            <a:pPr marL="48101">
              <a:lnSpc>
                <a:spcPct val="100000"/>
              </a:lnSpc>
            </a:pPr>
            <a:r>
              <a:rPr lang="tr-TR" sz="1350" b="0" spc="-4" dirty="0"/>
              <a:t>2020</a:t>
            </a:r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6191059" y="3050285"/>
            <a:ext cx="48434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629" marR="3810" indent="-68580" defTabSz="685800">
              <a:defRPr/>
            </a:pP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Hazi</a:t>
            </a:r>
            <a:r>
              <a:rPr sz="1200" spc="-38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200" spc="-4" dirty="0">
                <a:solidFill>
                  <a:prstClr val="black"/>
                </a:solidFill>
                <a:latin typeface="Calibri"/>
                <a:cs typeface="Calibri"/>
              </a:rPr>
              <a:t>an  </a:t>
            </a:r>
            <a:r>
              <a:rPr sz="1200" spc="-8" dirty="0">
                <a:solidFill>
                  <a:prstClr val="black"/>
                </a:solidFill>
                <a:latin typeface="Calibri"/>
                <a:cs typeface="Calibri"/>
              </a:rPr>
              <a:t>2019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71749" y="2043684"/>
            <a:ext cx="906780" cy="1042511"/>
          </a:xfrm>
          <a:custGeom>
            <a:avLst/>
            <a:gdLst/>
            <a:ahLst/>
            <a:cxnLst/>
            <a:rect l="l" t="t" r="r" b="b"/>
            <a:pathLst>
              <a:path w="1209039" h="1390014">
                <a:moveTo>
                  <a:pt x="602385" y="0"/>
                </a:moveTo>
                <a:lnTo>
                  <a:pt x="550009" y="1511"/>
                </a:lnTo>
                <a:lnTo>
                  <a:pt x="498546" y="6208"/>
                </a:lnTo>
                <a:lnTo>
                  <a:pt x="448001" y="14335"/>
                </a:lnTo>
                <a:lnTo>
                  <a:pt x="398376" y="26133"/>
                </a:lnTo>
                <a:lnTo>
                  <a:pt x="349675" y="41848"/>
                </a:lnTo>
                <a:lnTo>
                  <a:pt x="301903" y="61722"/>
                </a:lnTo>
                <a:lnTo>
                  <a:pt x="252036" y="87815"/>
                </a:lnTo>
                <a:lnTo>
                  <a:pt x="206740" y="116375"/>
                </a:lnTo>
                <a:lnTo>
                  <a:pt x="165886" y="147406"/>
                </a:lnTo>
                <a:lnTo>
                  <a:pt x="129342" y="180911"/>
                </a:lnTo>
                <a:lnTo>
                  <a:pt x="96976" y="216892"/>
                </a:lnTo>
                <a:lnTo>
                  <a:pt x="68659" y="255353"/>
                </a:lnTo>
                <a:lnTo>
                  <a:pt x="44260" y="296296"/>
                </a:lnTo>
                <a:lnTo>
                  <a:pt x="23646" y="339725"/>
                </a:lnTo>
                <a:lnTo>
                  <a:pt x="9714" y="387874"/>
                </a:lnTo>
                <a:lnTo>
                  <a:pt x="1654" y="436639"/>
                </a:lnTo>
                <a:lnTo>
                  <a:pt x="0" y="485599"/>
                </a:lnTo>
                <a:lnTo>
                  <a:pt x="5289" y="534333"/>
                </a:lnTo>
                <a:lnTo>
                  <a:pt x="18058" y="582422"/>
                </a:lnTo>
                <a:lnTo>
                  <a:pt x="36029" y="626691"/>
                </a:lnTo>
                <a:lnTo>
                  <a:pt x="56338" y="670190"/>
                </a:lnTo>
                <a:lnTo>
                  <a:pt x="78728" y="712969"/>
                </a:lnTo>
                <a:lnTo>
                  <a:pt x="102942" y="755078"/>
                </a:lnTo>
                <a:lnTo>
                  <a:pt x="128720" y="796568"/>
                </a:lnTo>
                <a:lnTo>
                  <a:pt x="155807" y="837489"/>
                </a:lnTo>
                <a:lnTo>
                  <a:pt x="183945" y="877892"/>
                </a:lnTo>
                <a:lnTo>
                  <a:pt x="212876" y="917828"/>
                </a:lnTo>
                <a:lnTo>
                  <a:pt x="246239" y="960152"/>
                </a:lnTo>
                <a:lnTo>
                  <a:pt x="279611" y="1001935"/>
                </a:lnTo>
                <a:lnTo>
                  <a:pt x="312990" y="1043286"/>
                </a:lnTo>
                <a:lnTo>
                  <a:pt x="534305" y="1314199"/>
                </a:lnTo>
                <a:lnTo>
                  <a:pt x="578295" y="1364103"/>
                </a:lnTo>
                <a:lnTo>
                  <a:pt x="602385" y="1389888"/>
                </a:lnTo>
                <a:lnTo>
                  <a:pt x="626475" y="1364103"/>
                </a:lnTo>
                <a:lnTo>
                  <a:pt x="648994" y="1339151"/>
                </a:lnTo>
                <a:lnTo>
                  <a:pt x="670465" y="1314199"/>
                </a:lnTo>
                <a:lnTo>
                  <a:pt x="724992" y="1247371"/>
                </a:lnTo>
                <a:lnTo>
                  <a:pt x="860642" y="1084314"/>
                </a:lnTo>
                <a:lnTo>
                  <a:pt x="894207" y="1043286"/>
                </a:lnTo>
                <a:lnTo>
                  <a:pt x="927362" y="1001935"/>
                </a:lnTo>
                <a:lnTo>
                  <a:pt x="959969" y="960152"/>
                </a:lnTo>
                <a:lnTo>
                  <a:pt x="991894" y="917828"/>
                </a:lnTo>
                <a:lnTo>
                  <a:pt x="1020830" y="877892"/>
                </a:lnTo>
                <a:lnTo>
                  <a:pt x="1048980" y="837489"/>
                </a:lnTo>
                <a:lnTo>
                  <a:pt x="1076083" y="796568"/>
                </a:lnTo>
                <a:lnTo>
                  <a:pt x="1094020" y="767714"/>
                </a:lnTo>
                <a:lnTo>
                  <a:pt x="602385" y="767714"/>
                </a:lnTo>
                <a:lnTo>
                  <a:pt x="548689" y="764613"/>
                </a:lnTo>
                <a:lnTo>
                  <a:pt x="497245" y="755587"/>
                </a:lnTo>
                <a:lnTo>
                  <a:pt x="448658" y="741053"/>
                </a:lnTo>
                <a:lnTo>
                  <a:pt x="403529" y="721427"/>
                </a:lnTo>
                <a:lnTo>
                  <a:pt x="362461" y="697127"/>
                </a:lnTo>
                <a:lnTo>
                  <a:pt x="326057" y="668570"/>
                </a:lnTo>
                <a:lnTo>
                  <a:pt x="294920" y="636171"/>
                </a:lnTo>
                <a:lnTo>
                  <a:pt x="269654" y="600349"/>
                </a:lnTo>
                <a:lnTo>
                  <a:pt x="250860" y="561519"/>
                </a:lnTo>
                <a:lnTo>
                  <a:pt x="239141" y="520098"/>
                </a:lnTo>
                <a:lnTo>
                  <a:pt x="235101" y="476503"/>
                </a:lnTo>
                <a:lnTo>
                  <a:pt x="239141" y="433911"/>
                </a:lnTo>
                <a:lnTo>
                  <a:pt x="250860" y="393112"/>
                </a:lnTo>
                <a:lnTo>
                  <a:pt x="269654" y="354582"/>
                </a:lnTo>
                <a:lnTo>
                  <a:pt x="294920" y="318799"/>
                </a:lnTo>
                <a:lnTo>
                  <a:pt x="326057" y="286241"/>
                </a:lnTo>
                <a:lnTo>
                  <a:pt x="362461" y="257382"/>
                </a:lnTo>
                <a:lnTo>
                  <a:pt x="403529" y="232702"/>
                </a:lnTo>
                <a:lnTo>
                  <a:pt x="448658" y="212676"/>
                </a:lnTo>
                <a:lnTo>
                  <a:pt x="497245" y="197781"/>
                </a:lnTo>
                <a:lnTo>
                  <a:pt x="548689" y="188494"/>
                </a:lnTo>
                <a:lnTo>
                  <a:pt x="602385" y="185292"/>
                </a:lnTo>
                <a:lnTo>
                  <a:pt x="1081509" y="185292"/>
                </a:lnTo>
                <a:lnTo>
                  <a:pt x="1077524" y="180911"/>
                </a:lnTo>
                <a:lnTo>
                  <a:pt x="1040357" y="147406"/>
                </a:lnTo>
                <a:lnTo>
                  <a:pt x="998815" y="116375"/>
                </a:lnTo>
                <a:lnTo>
                  <a:pt x="952963" y="87815"/>
                </a:lnTo>
                <a:lnTo>
                  <a:pt x="902867" y="61722"/>
                </a:lnTo>
                <a:lnTo>
                  <a:pt x="855103" y="41848"/>
                </a:lnTo>
                <a:lnTo>
                  <a:pt x="806422" y="26133"/>
                </a:lnTo>
                <a:lnTo>
                  <a:pt x="756817" y="14335"/>
                </a:lnTo>
                <a:lnTo>
                  <a:pt x="706280" y="6208"/>
                </a:lnTo>
                <a:lnTo>
                  <a:pt x="654805" y="1511"/>
                </a:lnTo>
                <a:lnTo>
                  <a:pt x="602385" y="0"/>
                </a:lnTo>
                <a:close/>
              </a:path>
              <a:path w="1209039" h="1390014">
                <a:moveTo>
                  <a:pt x="1081509" y="185292"/>
                </a:moveTo>
                <a:lnTo>
                  <a:pt x="602385" y="185292"/>
                </a:lnTo>
                <a:lnTo>
                  <a:pt x="657340" y="188494"/>
                </a:lnTo>
                <a:lnTo>
                  <a:pt x="709565" y="197781"/>
                </a:lnTo>
                <a:lnTo>
                  <a:pt x="758530" y="212676"/>
                </a:lnTo>
                <a:lnTo>
                  <a:pt x="803710" y="232702"/>
                </a:lnTo>
                <a:lnTo>
                  <a:pt x="844576" y="257382"/>
                </a:lnTo>
                <a:lnTo>
                  <a:pt x="880602" y="286241"/>
                </a:lnTo>
                <a:lnTo>
                  <a:pt x="911260" y="318799"/>
                </a:lnTo>
                <a:lnTo>
                  <a:pt x="936023" y="354582"/>
                </a:lnTo>
                <a:lnTo>
                  <a:pt x="954364" y="393112"/>
                </a:lnTo>
                <a:lnTo>
                  <a:pt x="965755" y="433911"/>
                </a:lnTo>
                <a:lnTo>
                  <a:pt x="969669" y="476503"/>
                </a:lnTo>
                <a:lnTo>
                  <a:pt x="965755" y="520098"/>
                </a:lnTo>
                <a:lnTo>
                  <a:pt x="954364" y="561519"/>
                </a:lnTo>
                <a:lnTo>
                  <a:pt x="936023" y="600349"/>
                </a:lnTo>
                <a:lnTo>
                  <a:pt x="911260" y="636171"/>
                </a:lnTo>
                <a:lnTo>
                  <a:pt x="880602" y="668570"/>
                </a:lnTo>
                <a:lnTo>
                  <a:pt x="844576" y="697127"/>
                </a:lnTo>
                <a:lnTo>
                  <a:pt x="803710" y="721427"/>
                </a:lnTo>
                <a:lnTo>
                  <a:pt x="758530" y="741053"/>
                </a:lnTo>
                <a:lnTo>
                  <a:pt x="709565" y="755587"/>
                </a:lnTo>
                <a:lnTo>
                  <a:pt x="657340" y="764613"/>
                </a:lnTo>
                <a:lnTo>
                  <a:pt x="602385" y="767714"/>
                </a:lnTo>
                <a:lnTo>
                  <a:pt x="1094020" y="767714"/>
                </a:lnTo>
                <a:lnTo>
                  <a:pt x="1126097" y="712969"/>
                </a:lnTo>
                <a:lnTo>
                  <a:pt x="1148485" y="670190"/>
                </a:lnTo>
                <a:lnTo>
                  <a:pt x="1168777" y="626691"/>
                </a:lnTo>
                <a:lnTo>
                  <a:pt x="1186712" y="582422"/>
                </a:lnTo>
                <a:lnTo>
                  <a:pt x="1202163" y="534333"/>
                </a:lnTo>
                <a:lnTo>
                  <a:pt x="1208794" y="485599"/>
                </a:lnTo>
                <a:lnTo>
                  <a:pt x="1207140" y="436639"/>
                </a:lnTo>
                <a:lnTo>
                  <a:pt x="1197738" y="387874"/>
                </a:lnTo>
                <a:lnTo>
                  <a:pt x="1181124" y="339725"/>
                </a:lnTo>
                <a:lnTo>
                  <a:pt x="1162115" y="296296"/>
                </a:lnTo>
                <a:lnTo>
                  <a:pt x="1138468" y="255353"/>
                </a:lnTo>
                <a:lnTo>
                  <a:pt x="1110249" y="216892"/>
                </a:lnTo>
                <a:lnTo>
                  <a:pt x="1081509" y="185292"/>
                </a:lnTo>
                <a:close/>
              </a:path>
            </a:pathLst>
          </a:custGeom>
          <a:solidFill>
            <a:srgbClr val="E46066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76281" y="2214277"/>
            <a:ext cx="32575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defRPr/>
            </a:pPr>
            <a:r>
              <a:rPr sz="1200" spc="-8" dirty="0">
                <a:solidFill>
                  <a:prstClr val="black"/>
                </a:solidFill>
                <a:latin typeface="Calibri"/>
                <a:cs typeface="Calibri"/>
              </a:rPr>
              <a:t>Eylül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  <a:p>
            <a:pPr marL="9525" defTabSz="685800">
              <a:defRPr/>
            </a:pPr>
            <a:r>
              <a:rPr sz="1200" spc="-8" dirty="0">
                <a:solidFill>
                  <a:prstClr val="black"/>
                </a:solidFill>
                <a:latin typeface="Calibri"/>
                <a:cs typeface="Calibri"/>
              </a:rPr>
              <a:t>2019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5982" y="2838450"/>
            <a:ext cx="1842611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defTabSz="685800">
              <a:lnSpc>
                <a:spcPts val="1403"/>
              </a:lnSpc>
              <a:defRPr/>
            </a:pPr>
            <a:r>
              <a:rPr sz="1200" spc="-4" dirty="0">
                <a:solidFill>
                  <a:prstClr val="black"/>
                </a:solidFill>
                <a:latin typeface="Arial"/>
                <a:cs typeface="Arial"/>
              </a:rPr>
              <a:t>HIMSS Stage 6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için </a:t>
            </a:r>
            <a:r>
              <a:rPr sz="1200" spc="-4" dirty="0">
                <a:solidFill>
                  <a:prstClr val="black"/>
                </a:solidFill>
                <a:latin typeface="Arial"/>
                <a:cs typeface="Arial"/>
              </a:rPr>
              <a:t>anket  doldurulup başvuru</a:t>
            </a:r>
            <a:r>
              <a:rPr sz="1200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prstClr val="black"/>
                </a:solidFill>
                <a:latin typeface="Arial"/>
                <a:cs typeface="Arial"/>
              </a:rPr>
              <a:t>yapıldı.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45311" y="2707766"/>
            <a:ext cx="2176463" cy="67628"/>
          </a:xfrm>
          <a:custGeom>
            <a:avLst/>
            <a:gdLst/>
            <a:ahLst/>
            <a:cxnLst/>
            <a:rect l="l" t="t" r="r" b="b"/>
            <a:pathLst>
              <a:path w="2901950" h="90169">
                <a:moveTo>
                  <a:pt x="0" y="89915"/>
                </a:moveTo>
                <a:lnTo>
                  <a:pt x="2901696" y="89915"/>
                </a:lnTo>
                <a:lnTo>
                  <a:pt x="2901696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solidFill>
            <a:srgbClr val="E46066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86241" y="1285875"/>
            <a:ext cx="913924" cy="1250633"/>
          </a:xfrm>
          <a:custGeom>
            <a:avLst/>
            <a:gdLst/>
            <a:ahLst/>
            <a:cxnLst/>
            <a:rect l="l" t="t" r="r" b="b"/>
            <a:pathLst>
              <a:path w="1218565" h="1667510">
                <a:moveTo>
                  <a:pt x="606901" y="0"/>
                </a:moveTo>
                <a:lnTo>
                  <a:pt x="554099" y="1815"/>
                </a:lnTo>
                <a:lnTo>
                  <a:pt x="502243" y="7455"/>
                </a:lnTo>
                <a:lnTo>
                  <a:pt x="451326" y="17208"/>
                </a:lnTo>
                <a:lnTo>
                  <a:pt x="401339" y="31364"/>
                </a:lnTo>
                <a:lnTo>
                  <a:pt x="352278" y="50212"/>
                </a:lnTo>
                <a:lnTo>
                  <a:pt x="304133" y="74040"/>
                </a:lnTo>
                <a:lnTo>
                  <a:pt x="259253" y="101713"/>
                </a:lnTo>
                <a:lnTo>
                  <a:pt x="218025" y="131728"/>
                </a:lnTo>
                <a:lnTo>
                  <a:pt x="180355" y="164088"/>
                </a:lnTo>
                <a:lnTo>
                  <a:pt x="146150" y="198794"/>
                </a:lnTo>
                <a:lnTo>
                  <a:pt x="115317" y="235846"/>
                </a:lnTo>
                <a:lnTo>
                  <a:pt x="87762" y="275246"/>
                </a:lnTo>
                <a:lnTo>
                  <a:pt x="63394" y="316995"/>
                </a:lnTo>
                <a:lnTo>
                  <a:pt x="42119" y="361093"/>
                </a:lnTo>
                <a:lnTo>
                  <a:pt x="23844" y="407542"/>
                </a:lnTo>
                <a:lnTo>
                  <a:pt x="11735" y="455563"/>
                </a:lnTo>
                <a:lnTo>
                  <a:pt x="3684" y="504175"/>
                </a:lnTo>
                <a:lnTo>
                  <a:pt x="0" y="553084"/>
                </a:lnTo>
                <a:lnTo>
                  <a:pt x="993" y="601994"/>
                </a:lnTo>
                <a:lnTo>
                  <a:pt x="6975" y="650606"/>
                </a:lnTo>
                <a:lnTo>
                  <a:pt x="18256" y="698626"/>
                </a:lnTo>
                <a:lnTo>
                  <a:pt x="34208" y="745902"/>
                </a:lnTo>
                <a:lnTo>
                  <a:pt x="52054" y="792425"/>
                </a:lnTo>
                <a:lnTo>
                  <a:pt x="71610" y="838242"/>
                </a:lnTo>
                <a:lnTo>
                  <a:pt x="92689" y="883401"/>
                </a:lnTo>
                <a:lnTo>
                  <a:pt x="115108" y="927948"/>
                </a:lnTo>
                <a:lnTo>
                  <a:pt x="138680" y="971930"/>
                </a:lnTo>
                <a:lnTo>
                  <a:pt x="163221" y="1015396"/>
                </a:lnTo>
                <a:lnTo>
                  <a:pt x="188547" y="1058391"/>
                </a:lnTo>
                <a:lnTo>
                  <a:pt x="214471" y="1100963"/>
                </a:lnTo>
                <a:lnTo>
                  <a:pt x="241975" y="1142557"/>
                </a:lnTo>
                <a:lnTo>
                  <a:pt x="269485" y="1183704"/>
                </a:lnTo>
                <a:lnTo>
                  <a:pt x="297000" y="1224475"/>
                </a:lnTo>
                <a:lnTo>
                  <a:pt x="324520" y="1264939"/>
                </a:lnTo>
                <a:lnTo>
                  <a:pt x="489703" y="1505191"/>
                </a:lnTo>
                <a:lnTo>
                  <a:pt x="538303" y="1576441"/>
                </a:lnTo>
                <a:lnTo>
                  <a:pt x="559927" y="1606407"/>
                </a:lnTo>
                <a:lnTo>
                  <a:pt x="582622" y="1636349"/>
                </a:lnTo>
                <a:lnTo>
                  <a:pt x="606901" y="1667255"/>
                </a:lnTo>
                <a:lnTo>
                  <a:pt x="631180" y="1636349"/>
                </a:lnTo>
                <a:lnTo>
                  <a:pt x="653875" y="1606407"/>
                </a:lnTo>
                <a:lnTo>
                  <a:pt x="675499" y="1576441"/>
                </a:lnTo>
                <a:lnTo>
                  <a:pt x="696563" y="1545463"/>
                </a:lnTo>
                <a:lnTo>
                  <a:pt x="724225" y="1505191"/>
                </a:lnTo>
                <a:lnTo>
                  <a:pt x="752087" y="1465101"/>
                </a:lnTo>
                <a:lnTo>
                  <a:pt x="864025" y="1305166"/>
                </a:lnTo>
                <a:lnTo>
                  <a:pt x="891750" y="1264939"/>
                </a:lnTo>
                <a:lnTo>
                  <a:pt x="919219" y="1224475"/>
                </a:lnTo>
                <a:lnTo>
                  <a:pt x="946357" y="1183704"/>
                </a:lnTo>
                <a:lnTo>
                  <a:pt x="973086" y="1142557"/>
                </a:lnTo>
                <a:lnTo>
                  <a:pt x="999331" y="1100963"/>
                </a:lnTo>
                <a:lnTo>
                  <a:pt x="1025255" y="1058391"/>
                </a:lnTo>
                <a:lnTo>
                  <a:pt x="1050580" y="1015396"/>
                </a:lnTo>
                <a:lnTo>
                  <a:pt x="1075122" y="971930"/>
                </a:lnTo>
                <a:lnTo>
                  <a:pt x="1098694" y="927948"/>
                </a:lnTo>
                <a:lnTo>
                  <a:pt x="1102189" y="921003"/>
                </a:lnTo>
                <a:lnTo>
                  <a:pt x="606901" y="921003"/>
                </a:lnTo>
                <a:lnTo>
                  <a:pt x="557226" y="917869"/>
                </a:lnTo>
                <a:lnTo>
                  <a:pt x="509417" y="908723"/>
                </a:lnTo>
                <a:lnTo>
                  <a:pt x="463940" y="893952"/>
                </a:lnTo>
                <a:lnTo>
                  <a:pt x="421264" y="873943"/>
                </a:lnTo>
                <a:lnTo>
                  <a:pt x="381857" y="849081"/>
                </a:lnTo>
                <a:lnTo>
                  <a:pt x="346186" y="819753"/>
                </a:lnTo>
                <a:lnTo>
                  <a:pt x="314719" y="786345"/>
                </a:lnTo>
                <a:lnTo>
                  <a:pt x="287924" y="749243"/>
                </a:lnTo>
                <a:lnTo>
                  <a:pt x="266269" y="708834"/>
                </a:lnTo>
                <a:lnTo>
                  <a:pt x="250222" y="665504"/>
                </a:lnTo>
                <a:lnTo>
                  <a:pt x="240251" y="619640"/>
                </a:lnTo>
                <a:lnTo>
                  <a:pt x="236823" y="571626"/>
                </a:lnTo>
                <a:lnTo>
                  <a:pt x="240251" y="524734"/>
                </a:lnTo>
                <a:lnTo>
                  <a:pt x="250222" y="479601"/>
                </a:lnTo>
                <a:lnTo>
                  <a:pt x="266269" y="436669"/>
                </a:lnTo>
                <a:lnTo>
                  <a:pt x="287924" y="396381"/>
                </a:lnTo>
                <a:lnTo>
                  <a:pt x="314719" y="359177"/>
                </a:lnTo>
                <a:lnTo>
                  <a:pt x="346186" y="325500"/>
                </a:lnTo>
                <a:lnTo>
                  <a:pt x="381857" y="295793"/>
                </a:lnTo>
                <a:lnTo>
                  <a:pt x="421264" y="270495"/>
                </a:lnTo>
                <a:lnTo>
                  <a:pt x="463940" y="250051"/>
                </a:lnTo>
                <a:lnTo>
                  <a:pt x="509417" y="234900"/>
                </a:lnTo>
                <a:lnTo>
                  <a:pt x="557226" y="225486"/>
                </a:lnTo>
                <a:lnTo>
                  <a:pt x="606901" y="222250"/>
                </a:lnTo>
                <a:lnTo>
                  <a:pt x="1089256" y="222250"/>
                </a:lnTo>
                <a:lnTo>
                  <a:pt x="1069439" y="198794"/>
                </a:lnTo>
                <a:lnTo>
                  <a:pt x="1034632" y="164088"/>
                </a:lnTo>
                <a:lnTo>
                  <a:pt x="996369" y="131728"/>
                </a:lnTo>
                <a:lnTo>
                  <a:pt x="954699" y="101713"/>
                </a:lnTo>
                <a:lnTo>
                  <a:pt x="909669" y="74040"/>
                </a:lnTo>
                <a:lnTo>
                  <a:pt x="861524" y="50212"/>
                </a:lnTo>
                <a:lnTo>
                  <a:pt x="812462" y="31364"/>
                </a:lnTo>
                <a:lnTo>
                  <a:pt x="762476" y="17208"/>
                </a:lnTo>
                <a:lnTo>
                  <a:pt x="711558" y="7455"/>
                </a:lnTo>
                <a:lnTo>
                  <a:pt x="659702" y="1815"/>
                </a:lnTo>
                <a:lnTo>
                  <a:pt x="606901" y="0"/>
                </a:lnTo>
                <a:close/>
              </a:path>
              <a:path w="1218565" h="1667510">
                <a:moveTo>
                  <a:pt x="1089256" y="222250"/>
                </a:moveTo>
                <a:lnTo>
                  <a:pt x="606901" y="222250"/>
                </a:lnTo>
                <a:lnTo>
                  <a:pt x="657746" y="225486"/>
                </a:lnTo>
                <a:lnTo>
                  <a:pt x="706315" y="234900"/>
                </a:lnTo>
                <a:lnTo>
                  <a:pt x="752199" y="250051"/>
                </a:lnTo>
                <a:lnTo>
                  <a:pt x="794988" y="270495"/>
                </a:lnTo>
                <a:lnTo>
                  <a:pt x="834274" y="295793"/>
                </a:lnTo>
                <a:lnTo>
                  <a:pt x="869648" y="325501"/>
                </a:lnTo>
                <a:lnTo>
                  <a:pt x="900701" y="359177"/>
                </a:lnTo>
                <a:lnTo>
                  <a:pt x="927025" y="396381"/>
                </a:lnTo>
                <a:lnTo>
                  <a:pt x="948211" y="436669"/>
                </a:lnTo>
                <a:lnTo>
                  <a:pt x="963850" y="479601"/>
                </a:lnTo>
                <a:lnTo>
                  <a:pt x="973533" y="524734"/>
                </a:lnTo>
                <a:lnTo>
                  <a:pt x="976852" y="571626"/>
                </a:lnTo>
                <a:lnTo>
                  <a:pt x="973533" y="619640"/>
                </a:lnTo>
                <a:lnTo>
                  <a:pt x="963850" y="665504"/>
                </a:lnTo>
                <a:lnTo>
                  <a:pt x="948211" y="708834"/>
                </a:lnTo>
                <a:lnTo>
                  <a:pt x="927025" y="749243"/>
                </a:lnTo>
                <a:lnTo>
                  <a:pt x="900701" y="786345"/>
                </a:lnTo>
                <a:lnTo>
                  <a:pt x="869648" y="819753"/>
                </a:lnTo>
                <a:lnTo>
                  <a:pt x="834274" y="849081"/>
                </a:lnTo>
                <a:lnTo>
                  <a:pt x="794988" y="873943"/>
                </a:lnTo>
                <a:lnTo>
                  <a:pt x="752199" y="893952"/>
                </a:lnTo>
                <a:lnTo>
                  <a:pt x="706315" y="908723"/>
                </a:lnTo>
                <a:lnTo>
                  <a:pt x="657746" y="917869"/>
                </a:lnTo>
                <a:lnTo>
                  <a:pt x="606901" y="921003"/>
                </a:lnTo>
                <a:lnTo>
                  <a:pt x="1102189" y="921003"/>
                </a:lnTo>
                <a:lnTo>
                  <a:pt x="1121112" y="883401"/>
                </a:lnTo>
                <a:lnTo>
                  <a:pt x="1142192" y="838242"/>
                </a:lnTo>
                <a:lnTo>
                  <a:pt x="1161747" y="792425"/>
                </a:lnTo>
                <a:lnTo>
                  <a:pt x="1179593" y="745902"/>
                </a:lnTo>
                <a:lnTo>
                  <a:pt x="1195546" y="698626"/>
                </a:lnTo>
                <a:lnTo>
                  <a:pt x="1209155" y="650606"/>
                </a:lnTo>
                <a:lnTo>
                  <a:pt x="1216534" y="601994"/>
                </a:lnTo>
                <a:lnTo>
                  <a:pt x="1217993" y="553085"/>
                </a:lnTo>
                <a:lnTo>
                  <a:pt x="1213843" y="504175"/>
                </a:lnTo>
                <a:lnTo>
                  <a:pt x="1204395" y="455563"/>
                </a:lnTo>
                <a:lnTo>
                  <a:pt x="1189958" y="407542"/>
                </a:lnTo>
                <a:lnTo>
                  <a:pt x="1173150" y="361093"/>
                </a:lnTo>
                <a:lnTo>
                  <a:pt x="1152646" y="316995"/>
                </a:lnTo>
                <a:lnTo>
                  <a:pt x="1128494" y="275246"/>
                </a:lnTo>
                <a:lnTo>
                  <a:pt x="1100743" y="235846"/>
                </a:lnTo>
                <a:lnTo>
                  <a:pt x="1089256" y="2222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88045" y="1619154"/>
            <a:ext cx="1547813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defRPr/>
            </a:pPr>
            <a:r>
              <a:rPr sz="1125" dirty="0">
                <a:solidFill>
                  <a:prstClr val="black"/>
                </a:solidFill>
                <a:latin typeface="Calibri"/>
                <a:cs typeface="Calibri"/>
              </a:rPr>
              <a:t>Himss </a:t>
            </a:r>
            <a:r>
              <a:rPr sz="1125" spc="-8" dirty="0">
                <a:solidFill>
                  <a:prstClr val="black"/>
                </a:solidFill>
                <a:latin typeface="Calibri"/>
                <a:cs typeface="Calibri"/>
              </a:rPr>
              <a:t>Stage </a:t>
            </a:r>
            <a:r>
              <a:rPr sz="1125" dirty="0">
                <a:solidFill>
                  <a:prstClr val="black"/>
                </a:solidFill>
                <a:latin typeface="Calibri"/>
                <a:cs typeface="Calibri"/>
              </a:rPr>
              <a:t>6</a:t>
            </a:r>
            <a:r>
              <a:rPr sz="1125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125" spc="-11" dirty="0">
                <a:solidFill>
                  <a:prstClr val="black"/>
                </a:solidFill>
                <a:latin typeface="Calibri"/>
                <a:cs typeface="Calibri"/>
              </a:rPr>
              <a:t>Validasyonu</a:t>
            </a:r>
            <a:endParaRPr sz="112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21941" y="1530478"/>
            <a:ext cx="2914650" cy="76676"/>
          </a:xfrm>
          <a:custGeom>
            <a:avLst/>
            <a:gdLst/>
            <a:ahLst/>
            <a:cxnLst/>
            <a:rect l="l" t="t" r="r" b="b"/>
            <a:pathLst>
              <a:path w="3886200" h="102234">
                <a:moveTo>
                  <a:pt x="0" y="102108"/>
                </a:moveTo>
                <a:lnTo>
                  <a:pt x="3886200" y="102108"/>
                </a:lnTo>
                <a:lnTo>
                  <a:pt x="3886200" y="0"/>
                </a:lnTo>
                <a:lnTo>
                  <a:pt x="0" y="0"/>
                </a:lnTo>
                <a:lnTo>
                  <a:pt x="0" y="102108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80518" y="1521686"/>
            <a:ext cx="32813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algn="ctr" defTabSz="685800">
              <a:defRPr/>
            </a:pPr>
            <a:r>
              <a:rPr sz="1200" b="1" spc="-4">
                <a:solidFill>
                  <a:prstClr val="black"/>
                </a:solidFill>
                <a:latin typeface="Calibri"/>
                <a:cs typeface="Calibri"/>
              </a:rPr>
              <a:t>Ek</a:t>
            </a:r>
            <a:r>
              <a:rPr sz="1200" b="1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1200" b="1" spc="-4">
                <a:solidFill>
                  <a:prstClr val="black"/>
                </a:solidFill>
                <a:latin typeface="Calibri"/>
                <a:cs typeface="Calibri"/>
              </a:rPr>
              <a:t>m  </a:t>
            </a:r>
            <a:r>
              <a:rPr sz="1200" b="1" spc="-8" dirty="0">
                <a:solidFill>
                  <a:prstClr val="black"/>
                </a:solidFill>
                <a:latin typeface="Calibri"/>
                <a:cs typeface="Calibri"/>
              </a:rPr>
              <a:t>2019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25" name="Resim 2">
            <a:extLst>
              <a:ext uri="{FF2B5EF4-FFF2-40B4-BE49-F238E27FC236}">
                <a16:creationId xmlns:a16="http://schemas.microsoft.com/office/drawing/2014/main" id="{46143883-C6E2-4791-AD5B-4DFDB6747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04" y="65268"/>
            <a:ext cx="898725" cy="4300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00086" y="509076"/>
            <a:ext cx="6914831" cy="487890"/>
          </a:xfrm>
        </p:spPr>
        <p:txBody>
          <a:bodyPr>
            <a:normAutofit fontScale="90000"/>
          </a:bodyPr>
          <a:lstStyle/>
          <a:p>
            <a:r>
              <a:rPr lang="tr-TR" dirty="0"/>
              <a:t>Günümüzde Diş Hekimliğinde Yapay Zeka Kullanımı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>
          <a:xfrm>
            <a:off x="1170015" y="2071707"/>
            <a:ext cx="7574974" cy="2420663"/>
          </a:xfrm>
        </p:spPr>
        <p:txBody>
          <a:bodyPr/>
          <a:lstStyle/>
          <a:p>
            <a:r>
              <a:rPr lang="tr-TR" sz="2100" dirty="0"/>
              <a:t>Tıbbi verilerin hizmet sunumunda etkin olarak değerlendirilerek tedavi planı oluşturulmasına yönelik olmaktadır.</a:t>
            </a:r>
          </a:p>
          <a:p>
            <a:endParaRPr lang="tr-TR" sz="2100" dirty="0"/>
          </a:p>
          <a:p>
            <a:endParaRPr lang="tr-TR" sz="2100" dirty="0"/>
          </a:p>
          <a:p>
            <a:r>
              <a:rPr lang="tr-TR" sz="2100" dirty="0"/>
              <a:t>Klinik karar destek sistemleriyle hekimin teşhis ve tedavisinde desteklenmesi, hasta </a:t>
            </a:r>
            <a:r>
              <a:rPr lang="tr-TR" sz="2100"/>
              <a:t>memnuniyetinin arttırılması </a:t>
            </a:r>
            <a:r>
              <a:rPr lang="tr-TR" sz="2100" dirty="0"/>
              <a:t>ve maliyetlerin azaltılmasına katkı sağlama asıl amaç olmuştur. </a:t>
            </a:r>
          </a:p>
        </p:txBody>
      </p:sp>
      <p:pic>
        <p:nvPicPr>
          <p:cNvPr id="6" name="Resim 2">
            <a:extLst>
              <a:ext uri="{FF2B5EF4-FFF2-40B4-BE49-F238E27FC236}">
                <a16:creationId xmlns:a16="http://schemas.microsoft.com/office/drawing/2014/main" id="{8023C70E-F4C3-490C-AF32-3CEACDAC9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93" y="50554"/>
            <a:ext cx="751409" cy="3595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Resim" descr="5dfde14b17aca920c8217679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66" y="3037046"/>
            <a:ext cx="4347713" cy="217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bject 5"/>
          <p:cNvSpPr/>
          <p:nvPr/>
        </p:nvSpPr>
        <p:spPr>
          <a:xfrm>
            <a:off x="508635" y="2366010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8"/>
                </a:moveTo>
                <a:lnTo>
                  <a:pt x="106679" y="894588"/>
                </a:lnTo>
                <a:lnTo>
                  <a:pt x="106679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8635" y="3353562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7"/>
                </a:moveTo>
                <a:lnTo>
                  <a:pt x="106679" y="894587"/>
                </a:lnTo>
                <a:lnTo>
                  <a:pt x="106679" y="0"/>
                </a:lnTo>
                <a:lnTo>
                  <a:pt x="0" y="0"/>
                </a:lnTo>
                <a:lnTo>
                  <a:pt x="0" y="89458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8635" y="4509135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8"/>
                </a:moveTo>
                <a:lnTo>
                  <a:pt x="106679" y="894588"/>
                </a:lnTo>
                <a:lnTo>
                  <a:pt x="106679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1308" y="1113611"/>
            <a:ext cx="7674893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>
              <a:defRPr/>
            </a:pPr>
            <a:r>
              <a:rPr lang="tr-TR" sz="2400" b="1" dirty="0">
                <a:solidFill>
                  <a:schemeClr val="accent2"/>
                </a:solidFill>
                <a:latin typeface="Arial Black" panose="020B0A04020102020204" pitchFamily="34" charset="0"/>
                <a:cs typeface="Calibri"/>
              </a:rPr>
              <a:t>Seviye 6 ; sağlık çalışanının 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>işini kolaylaştıran, </a:t>
            </a:r>
            <a:r>
              <a:rPr lang="tr-TR" sz="2400" b="1" dirty="0">
                <a:solidFill>
                  <a:schemeClr val="accent2"/>
                </a:solidFill>
                <a:latin typeface="Arial Black" panose="020B0A04020102020204" pitchFamily="34" charset="0"/>
                <a:cs typeface="Calibri"/>
              </a:rPr>
              <a:t>hata yapmaktan alıkoyan; bu sebeple de 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>hastanın </a:t>
            </a:r>
            <a:r>
              <a:rPr lang="tr-TR" sz="2400" b="1" dirty="0">
                <a:solidFill>
                  <a:schemeClr val="accent2"/>
                </a:solidFill>
                <a:latin typeface="Arial Black" panose="020B0A04020102020204" pitchFamily="34" charset="0"/>
                <a:cs typeface="Calibri"/>
              </a:rPr>
              <a:t>en doğru tedaviyi almasına 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>olanak sağlayan;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20537" y="2366010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8"/>
                </a:moveTo>
                <a:lnTo>
                  <a:pt x="106679" y="894588"/>
                </a:lnTo>
                <a:lnTo>
                  <a:pt x="106679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20875" y="3252181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7"/>
                </a:moveTo>
                <a:lnTo>
                  <a:pt x="106679" y="894587"/>
                </a:lnTo>
                <a:lnTo>
                  <a:pt x="106679" y="0"/>
                </a:lnTo>
                <a:lnTo>
                  <a:pt x="0" y="0"/>
                </a:lnTo>
                <a:lnTo>
                  <a:pt x="0" y="89458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06882" y="4539866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8"/>
                </a:moveTo>
                <a:lnTo>
                  <a:pt x="106679" y="894588"/>
                </a:lnTo>
                <a:lnTo>
                  <a:pt x="106679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Resim 2">
            <a:extLst>
              <a:ext uri="{FF2B5EF4-FFF2-40B4-BE49-F238E27FC236}">
                <a16:creationId xmlns:a16="http://schemas.microsoft.com/office/drawing/2014/main" id="{46143883-C6E2-4791-AD5B-4DFDB6747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29" y="115227"/>
            <a:ext cx="751409" cy="3595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Resim" descr="5dfde14b17aca920c8217679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570" y="3037046"/>
            <a:ext cx="4563747" cy="209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bject 5"/>
          <p:cNvSpPr/>
          <p:nvPr/>
        </p:nvSpPr>
        <p:spPr>
          <a:xfrm>
            <a:off x="508635" y="2366010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8"/>
                </a:moveTo>
                <a:lnTo>
                  <a:pt x="106679" y="894588"/>
                </a:lnTo>
                <a:lnTo>
                  <a:pt x="106679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8635" y="3353562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7"/>
                </a:moveTo>
                <a:lnTo>
                  <a:pt x="106679" y="894587"/>
                </a:lnTo>
                <a:lnTo>
                  <a:pt x="106679" y="0"/>
                </a:lnTo>
                <a:lnTo>
                  <a:pt x="0" y="0"/>
                </a:lnTo>
                <a:lnTo>
                  <a:pt x="0" y="89458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8635" y="4509135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8"/>
                </a:moveTo>
                <a:lnTo>
                  <a:pt x="106679" y="894588"/>
                </a:lnTo>
                <a:lnTo>
                  <a:pt x="106679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3665" y="924154"/>
            <a:ext cx="7645253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>
              <a:defRPr/>
            </a:pPr>
            <a:r>
              <a:rPr lang="tr-TR" sz="2400" b="1" dirty="0">
                <a:solidFill>
                  <a:schemeClr val="accent2"/>
                </a:solidFill>
                <a:latin typeface="Arial Black" panose="020B0A04020102020204" pitchFamily="34" charset="0"/>
                <a:cs typeface="Calibri"/>
              </a:rPr>
              <a:t>Dolayısıyla da 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>hem sağlık çalışanını </a:t>
            </a:r>
            <a:r>
              <a:rPr lang="tr-TR" sz="2400" b="1" dirty="0">
                <a:solidFill>
                  <a:schemeClr val="accent2"/>
                </a:solidFill>
                <a:latin typeface="Arial Black" panose="020B0A04020102020204" pitchFamily="34" charset="0"/>
                <a:cs typeface="Calibri"/>
              </a:rPr>
              <a:t>hem de sağlık hizmeti alan kişilerin 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>güvenliğini arttıran,</a:t>
            </a:r>
            <a:r>
              <a:rPr lang="tr-TR" sz="2400" b="1" dirty="0">
                <a:solidFill>
                  <a:schemeClr val="accent2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>veri havuzunun </a:t>
            </a:r>
            <a:r>
              <a:rPr lang="tr-TR" sz="2400" b="1" dirty="0">
                <a:solidFill>
                  <a:schemeClr val="accent2"/>
                </a:solidFill>
                <a:latin typeface="Arial Black" panose="020B0A04020102020204" pitchFamily="34" charset="0"/>
                <a:cs typeface="Calibri"/>
              </a:rPr>
              <a:t>olgunlaşmasını kolaylaştıran 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>bir</a:t>
            </a:r>
            <a:r>
              <a:rPr lang="tr-TR" sz="2400" b="1" dirty="0">
                <a:solidFill>
                  <a:schemeClr val="accent2"/>
                </a:solidFill>
                <a:latin typeface="Arial Black" panose="020B0A04020102020204" pitchFamily="34" charset="0"/>
                <a:cs typeface="Calibri"/>
              </a:rPr>
              <a:t> sistem olarak özetlenebilir</a:t>
            </a:r>
            <a:endParaRPr sz="2400" dirty="0">
              <a:solidFill>
                <a:schemeClr val="accent2"/>
              </a:solidFill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79805" y="2366010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8"/>
                </a:moveTo>
                <a:lnTo>
                  <a:pt x="106679" y="894588"/>
                </a:lnTo>
                <a:lnTo>
                  <a:pt x="106679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79804" y="3241411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7"/>
                </a:moveTo>
                <a:lnTo>
                  <a:pt x="106679" y="894587"/>
                </a:lnTo>
                <a:lnTo>
                  <a:pt x="106679" y="0"/>
                </a:lnTo>
                <a:lnTo>
                  <a:pt x="0" y="0"/>
                </a:lnTo>
                <a:lnTo>
                  <a:pt x="0" y="89458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79804" y="4336019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8"/>
                </a:moveTo>
                <a:lnTo>
                  <a:pt x="106679" y="894588"/>
                </a:lnTo>
                <a:lnTo>
                  <a:pt x="106679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Resim 2">
            <a:extLst>
              <a:ext uri="{FF2B5EF4-FFF2-40B4-BE49-F238E27FC236}">
                <a16:creationId xmlns:a16="http://schemas.microsoft.com/office/drawing/2014/main" id="{46143883-C6E2-4791-AD5B-4DFDB6747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18" y="129870"/>
            <a:ext cx="663385" cy="3174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4315" y="1567052"/>
            <a:ext cx="8740521" cy="1809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2320" y="1615059"/>
            <a:ext cx="8606790" cy="1675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033" y="1600771"/>
            <a:ext cx="8635365" cy="1704499"/>
          </a:xfrm>
          <a:custGeom>
            <a:avLst/>
            <a:gdLst/>
            <a:ahLst/>
            <a:cxnLst/>
            <a:rect l="l" t="t" r="r" b="b"/>
            <a:pathLst>
              <a:path w="11513820" h="2272665">
                <a:moveTo>
                  <a:pt x="0" y="2272283"/>
                </a:moveTo>
                <a:lnTo>
                  <a:pt x="11513820" y="2272283"/>
                </a:lnTo>
                <a:lnTo>
                  <a:pt x="11513820" y="0"/>
                </a:lnTo>
                <a:lnTo>
                  <a:pt x="0" y="0"/>
                </a:lnTo>
                <a:lnTo>
                  <a:pt x="0" y="227228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1869" y="270018"/>
            <a:ext cx="4942904" cy="2977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6027" y="3335276"/>
            <a:ext cx="8758809" cy="2593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4032" y="3383280"/>
            <a:ext cx="8625078" cy="24597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9745" y="3368993"/>
            <a:ext cx="8653939" cy="2488406"/>
          </a:xfrm>
          <a:custGeom>
            <a:avLst/>
            <a:gdLst/>
            <a:ahLst/>
            <a:cxnLst/>
            <a:rect l="l" t="t" r="r" b="b"/>
            <a:pathLst>
              <a:path w="11538585" h="3317875">
                <a:moveTo>
                  <a:pt x="0" y="3317748"/>
                </a:moveTo>
                <a:lnTo>
                  <a:pt x="11538204" y="3317748"/>
                </a:lnTo>
                <a:lnTo>
                  <a:pt x="11538204" y="0"/>
                </a:lnTo>
                <a:lnTo>
                  <a:pt x="0" y="0"/>
                </a:lnTo>
                <a:lnTo>
                  <a:pt x="0" y="331774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6B669EF6-DFA1-4E75-ADD4-7D31F05FC5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77" y="44123"/>
            <a:ext cx="622259" cy="2977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7028" y="1451610"/>
            <a:ext cx="746994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>
              <a:defRPr/>
            </a:pP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>Seviye 7; Seviye 6 da elde edilen veriler </a:t>
            </a:r>
            <a:r>
              <a:rPr lang="tr-TR" b="1" dirty="0">
                <a:solidFill>
                  <a:schemeClr val="accent2"/>
                </a:solidFill>
                <a:latin typeface="Arial Black" panose="020B0A04020102020204" pitchFamily="34" charset="0"/>
                <a:cs typeface="Calibri"/>
              </a:rPr>
              <a:t>toparlandıktan sonra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> bir işleyişin seyrini </a:t>
            </a:r>
            <a:r>
              <a:rPr lang="tr-TR" b="1" dirty="0">
                <a:solidFill>
                  <a:schemeClr val="accent2"/>
                </a:solidFill>
                <a:latin typeface="Arial Black" panose="020B0A04020102020204" pitchFamily="34" charset="0"/>
                <a:cs typeface="Calibri"/>
              </a:rPr>
              <a:t>farklı açılardan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>izleyip müdahale edebilme </a:t>
            </a:r>
            <a:r>
              <a:rPr lang="tr-TR" b="1" dirty="0">
                <a:solidFill>
                  <a:schemeClr val="accent2"/>
                </a:solidFill>
                <a:latin typeface="Arial Black" panose="020B0A04020102020204" pitchFamily="34" charset="0"/>
                <a:cs typeface="Calibri"/>
              </a:rPr>
              <a:t>yeteneğini kurumun kazanması olarak da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>tanımlayabiliriz.</a:t>
            </a:r>
            <a:endParaRPr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635" y="2366010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8"/>
                </a:moveTo>
                <a:lnTo>
                  <a:pt x="106679" y="894588"/>
                </a:lnTo>
                <a:lnTo>
                  <a:pt x="106679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8635" y="3353562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7"/>
                </a:moveTo>
                <a:lnTo>
                  <a:pt x="106679" y="894587"/>
                </a:lnTo>
                <a:lnTo>
                  <a:pt x="106679" y="0"/>
                </a:lnTo>
                <a:lnTo>
                  <a:pt x="0" y="0"/>
                </a:lnTo>
                <a:lnTo>
                  <a:pt x="0" y="89458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8635" y="4509135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8"/>
                </a:moveTo>
                <a:lnTo>
                  <a:pt x="106679" y="894588"/>
                </a:lnTo>
                <a:lnTo>
                  <a:pt x="106679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24449" y="2227225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8"/>
                </a:moveTo>
                <a:lnTo>
                  <a:pt x="106679" y="894588"/>
                </a:lnTo>
                <a:lnTo>
                  <a:pt x="106679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24449" y="3211187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7"/>
                </a:moveTo>
                <a:lnTo>
                  <a:pt x="106679" y="894587"/>
                </a:lnTo>
                <a:lnTo>
                  <a:pt x="106679" y="0"/>
                </a:lnTo>
                <a:lnTo>
                  <a:pt x="0" y="0"/>
                </a:lnTo>
                <a:lnTo>
                  <a:pt x="0" y="89458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24449" y="4385602"/>
            <a:ext cx="80010" cy="671036"/>
          </a:xfrm>
          <a:custGeom>
            <a:avLst/>
            <a:gdLst/>
            <a:ahLst/>
            <a:cxnLst/>
            <a:rect l="l" t="t" r="r" b="b"/>
            <a:pathLst>
              <a:path w="106679" h="894714">
                <a:moveTo>
                  <a:pt x="0" y="894588"/>
                </a:moveTo>
                <a:lnTo>
                  <a:pt x="106679" y="894588"/>
                </a:lnTo>
                <a:lnTo>
                  <a:pt x="106679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Resim 2">
            <a:extLst>
              <a:ext uri="{FF2B5EF4-FFF2-40B4-BE49-F238E27FC236}">
                <a16:creationId xmlns:a16="http://schemas.microsoft.com/office/drawing/2014/main" id="{46143883-C6E2-4791-AD5B-4DFDB6747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59" y="0"/>
            <a:ext cx="1066224" cy="510205"/>
          </a:xfrm>
          <a:prstGeom prst="rect">
            <a:avLst/>
          </a:prstGeom>
        </p:spPr>
      </p:pic>
      <p:pic>
        <p:nvPicPr>
          <p:cNvPr id="19" name="18 Resim" descr="teknoloj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731" y="2786426"/>
            <a:ext cx="4300537" cy="2191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_v2">
  <a:themeElements>
    <a:clrScheme name="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6CBBBA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_v2" id="{2E13C7BA-09CB-444D-91B1-2C660D4836CE}" vid="{912016AF-78CA-4E88-848E-809DB43E3D9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Tema_v2</Template>
  <TotalTime>3992</TotalTime>
  <Words>1189</Words>
  <Application>Microsoft Office PowerPoint</Application>
  <PresentationFormat>Ekran Gösterisi (4:3)</PresentationFormat>
  <Paragraphs>198</Paragraphs>
  <Slides>29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Tema_v2</vt:lpstr>
      <vt:lpstr>Sakarya İl Sağlık Müdürlüğü Sakarya Ağız ve Diş Sağlığı Hastanesi</vt:lpstr>
      <vt:lpstr>PowerPoint Sunusu</vt:lpstr>
      <vt:lpstr>Elektronik Sağlık Kaydı Bilgileri</vt:lpstr>
      <vt:lpstr>OCAK 2020</vt:lpstr>
      <vt:lpstr>Günümüzde Diş Hekimliğinde Yapay Zeka Kullanımı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İmplant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MURAT SONER CILINGIR</dc:creator>
  <cp:lastModifiedBy>Metin Çoban</cp:lastModifiedBy>
  <cp:revision>195</cp:revision>
  <dcterms:created xsi:type="dcterms:W3CDTF">2019-02-14T12:54:13Z</dcterms:created>
  <dcterms:modified xsi:type="dcterms:W3CDTF">2021-11-22T06:53:03Z</dcterms:modified>
</cp:coreProperties>
</file>